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55"/>
  </p:notesMasterIdLst>
  <p:handoutMasterIdLst>
    <p:handoutMasterId r:id="rId56"/>
  </p:handoutMasterIdLst>
  <p:sldIdLst>
    <p:sldId id="287" r:id="rId3"/>
    <p:sldId id="299" r:id="rId4"/>
    <p:sldId id="320" r:id="rId5"/>
    <p:sldId id="321" r:id="rId6"/>
    <p:sldId id="323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60" r:id="rId17"/>
    <p:sldId id="308" r:id="rId18"/>
    <p:sldId id="337" r:id="rId19"/>
    <p:sldId id="339" r:id="rId20"/>
    <p:sldId id="338" r:id="rId21"/>
    <p:sldId id="340" r:id="rId22"/>
    <p:sldId id="341" r:id="rId23"/>
    <p:sldId id="296" r:id="rId24"/>
    <p:sldId id="335" r:id="rId25"/>
    <p:sldId id="336" r:id="rId26"/>
    <p:sldId id="319" r:id="rId27"/>
    <p:sldId id="315" r:id="rId28"/>
    <p:sldId id="344" r:id="rId29"/>
    <p:sldId id="361" r:id="rId30"/>
    <p:sldId id="362" r:id="rId31"/>
    <p:sldId id="363" r:id="rId32"/>
    <p:sldId id="364" r:id="rId33"/>
    <p:sldId id="365" r:id="rId34"/>
    <p:sldId id="366" r:id="rId35"/>
    <p:sldId id="367" r:id="rId36"/>
    <p:sldId id="368" r:id="rId37"/>
    <p:sldId id="369" r:id="rId38"/>
    <p:sldId id="370" r:id="rId39"/>
    <p:sldId id="371" r:id="rId40"/>
    <p:sldId id="358" r:id="rId41"/>
    <p:sldId id="380" r:id="rId42"/>
    <p:sldId id="347" r:id="rId43"/>
    <p:sldId id="348" r:id="rId44"/>
    <p:sldId id="349" r:id="rId45"/>
    <p:sldId id="350" r:id="rId46"/>
    <p:sldId id="351" r:id="rId47"/>
    <p:sldId id="352" r:id="rId48"/>
    <p:sldId id="353" r:id="rId49"/>
    <p:sldId id="354" r:id="rId50"/>
    <p:sldId id="355" r:id="rId51"/>
    <p:sldId id="356" r:id="rId52"/>
    <p:sldId id="357" r:id="rId53"/>
    <p:sldId id="381" r:id="rId54"/>
  </p:sldIdLst>
  <p:sldSz cx="9144000" cy="6858000" type="screen4x3"/>
  <p:notesSz cx="6997700" cy="9283700"/>
  <p:custDataLst>
    <p:tags r:id="rId5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83" autoAdjust="0"/>
  </p:normalViewPr>
  <p:slideViewPr>
    <p:cSldViewPr>
      <p:cViewPr varScale="1">
        <p:scale>
          <a:sx n="60" d="100"/>
          <a:sy n="60" d="100"/>
        </p:scale>
        <p:origin x="-105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808" y="-114"/>
      </p:cViewPr>
      <p:guideLst>
        <p:guide orient="horz" pos="2924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651" cy="46402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480" y="0"/>
            <a:ext cx="3032651" cy="46402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75FE6-5B5A-42FE-86B6-A17C9D564D0A}" type="datetimeFigureOut">
              <a:rPr lang="en-US" smtClean="0"/>
              <a:pPr/>
              <a:t>10/11/2012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050"/>
            <a:ext cx="3032651" cy="4640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480" y="8818050"/>
            <a:ext cx="3032651" cy="4640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788DB-1767-4EFF-AF75-ABFC5FEDE0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532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2337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5" y="0"/>
            <a:ext cx="3032337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72EBD-724C-4FA0-B286-14C74E99D2FF}" type="datetimeFigureOut">
              <a:rPr lang="en-US" smtClean="0"/>
              <a:pPr/>
              <a:t>10/11/2012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9758"/>
            <a:ext cx="5598160" cy="4177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17904"/>
            <a:ext cx="3032337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5" y="8817904"/>
            <a:ext cx="3032337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30DD3-CB1C-4106-90FC-BE9AA3FA12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285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As of 9/20/12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0DD3-CB1C-4106-90FC-BE9AA3FA121F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A098-F64E-45B8-A229-A494F0FA11B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A098-F64E-45B8-A229-A494F0FA11B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A098-F64E-45B8-A229-A494F0FA11B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C458-CF49-43FD-82C3-F234E6676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B246-540F-49EE-99C0-F2A5EDD187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2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C458-CF49-43FD-82C3-F234E6676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B246-540F-49EE-99C0-F2A5EDD187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66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C458-CF49-43FD-82C3-F234E6676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B246-540F-49EE-99C0-F2A5EDD187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31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C458-CF49-43FD-82C3-F234E6676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B246-540F-49EE-99C0-F2A5EDD187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35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C458-CF49-43FD-82C3-F234E6676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B246-540F-49EE-99C0-F2A5EDD187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73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C458-CF49-43FD-82C3-F234E6676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B246-540F-49EE-99C0-F2A5EDD187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57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C458-CF49-43FD-82C3-F234E6676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B246-540F-49EE-99C0-F2A5EDD187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6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C458-CF49-43FD-82C3-F234E6676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B246-540F-49EE-99C0-F2A5EDD187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69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A098-F64E-45B8-A229-A494F0FA11B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C458-CF49-43FD-82C3-F234E6676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B246-540F-49EE-99C0-F2A5EDD187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37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C458-CF49-43FD-82C3-F234E6676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B246-540F-49EE-99C0-F2A5EDD187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446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C458-CF49-43FD-82C3-F234E6676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B246-540F-49EE-99C0-F2A5EDD187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702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A098-F64E-45B8-A229-A494F0FA11B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A098-F64E-45B8-A229-A494F0FA11B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A098-F64E-45B8-A229-A494F0FA11B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A098-F64E-45B8-A229-A494F0FA11B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A098-F64E-45B8-A229-A494F0FA11B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A098-F64E-45B8-A229-A494F0FA11B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CFCA098-F64E-45B8-A229-A494F0FA11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CFCA098-F64E-45B8-A229-A494F0FA11B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0C458-CF49-43FD-82C3-F234E6676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3B246-540F-49EE-99C0-F2A5EDD187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2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morris.com/images/juneau/mdControlled/cms/2008/06/20/293136764.j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University of Alaska Southeast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  Welcome</a:t>
            </a:r>
          </a:p>
          <a:p>
            <a:r>
              <a:rPr lang="en-US" dirty="0" smtClean="0"/>
              <a:t>UA Board of Regents, September 2012</a:t>
            </a:r>
          </a:p>
          <a:p>
            <a:endParaRPr lang="en-US" dirty="0" smtClean="0"/>
          </a:p>
          <a:p>
            <a:r>
              <a:rPr lang="en-US" dirty="0" smtClean="0"/>
              <a:t>Dr. Rick Caulfield, Provost</a:t>
            </a:r>
          </a:p>
          <a:p>
            <a:endParaRPr lang="en-US" dirty="0" smtClean="0"/>
          </a:p>
        </p:txBody>
      </p:sp>
      <p:pic>
        <p:nvPicPr>
          <p:cNvPr id="5" name="Picture 4" descr="ed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4991878"/>
            <a:ext cx="1905000" cy="18661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4600" y="6096000"/>
            <a:ext cx="579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Juneau, Ketchikan, Sitka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838200" y="24384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838200"/>
            <a:ext cx="3733800" cy="834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/>
          </a:p>
          <a:p>
            <a:pPr algn="ctr"/>
            <a:r>
              <a:rPr lang="en-US" sz="3200" b="1" dirty="0" smtClean="0"/>
              <a:t>TEACHING &amp; LEARNING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Global </a:t>
            </a:r>
          </a:p>
          <a:p>
            <a:pPr algn="ctr"/>
            <a:r>
              <a:rPr lang="en-US" sz="3200" b="1" dirty="0" smtClean="0"/>
              <a:t>awareness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Knowledge of</a:t>
            </a:r>
          </a:p>
          <a:p>
            <a:pPr algn="ctr"/>
            <a:r>
              <a:rPr lang="en-US" sz="3200" b="1" dirty="0" smtClean="0"/>
              <a:t>arts, cultures &amp; languages</a:t>
            </a:r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5" name="Picture 2" descr="Courtesy Of Searhc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676400"/>
            <a:ext cx="536736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838200"/>
            <a:ext cx="37338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/>
          </a:p>
          <a:p>
            <a:pPr algn="ctr"/>
            <a:r>
              <a:rPr lang="en-US" sz="3200" b="1" dirty="0" smtClean="0"/>
              <a:t>COMMUNITY ENGAGEMENT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Meeting community needs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High demand</a:t>
            </a:r>
          </a:p>
          <a:p>
            <a:pPr algn="ctr"/>
            <a:r>
              <a:rPr lang="en-US" sz="3200" b="1" dirty="0" smtClean="0"/>
              <a:t>occupations</a:t>
            </a:r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752600"/>
            <a:ext cx="5064621" cy="432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800600" y="60960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UAS Center for Mine Training</a:t>
            </a:r>
          </a:p>
          <a:p>
            <a:pPr algn="ctr"/>
            <a:r>
              <a:rPr lang="en-US" dirty="0" smtClean="0"/>
              <a:t>Representative Cathy Munoz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838200"/>
            <a:ext cx="37338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/>
          </a:p>
          <a:p>
            <a:pPr algn="ctr"/>
            <a:r>
              <a:rPr lang="en-US" sz="3200" b="1" dirty="0" smtClean="0"/>
              <a:t>COMMUNITY ENGAGEMENT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Service to others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Creating a better Alaska for our children</a:t>
            </a:r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099" name="Picture 3" descr="C:\Documents and Settings\racaulfield.UA\Desktop\UAS\UAS MAT photos\1015611542_F5iiZ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676400"/>
            <a:ext cx="513080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838200"/>
            <a:ext cx="3733800" cy="834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/>
          </a:p>
          <a:p>
            <a:pPr algn="ctr"/>
            <a:r>
              <a:rPr lang="en-US" sz="3200" b="1" dirty="0" smtClean="0"/>
              <a:t>RESEARCH &amp; CREATIVE EXPRESSION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Creating new knowledge and insight</a:t>
            </a:r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Picture 8" descr="UAS photos 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30600" y="1828800"/>
            <a:ext cx="5384800" cy="40386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838200"/>
            <a:ext cx="3733800" cy="88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/>
          </a:p>
          <a:p>
            <a:pPr algn="ctr"/>
            <a:r>
              <a:rPr lang="en-US" sz="3200" b="1" dirty="0" smtClean="0"/>
              <a:t>RESEARCH &amp; CREATIVE EXPRESSION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Engaging students in the process of discovery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Encouraging creativity</a:t>
            </a:r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6037" y="1524000"/>
            <a:ext cx="5036351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838200"/>
            <a:ext cx="9144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1219201"/>
            <a:ext cx="8001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UAS CORE THEMES </a:t>
            </a:r>
          </a:p>
          <a:p>
            <a:pPr algn="ctr"/>
            <a:r>
              <a:rPr lang="en-US" sz="3200" dirty="0" smtClean="0"/>
              <a:t>ALIGN WITH UA STRATEGIC DIRECTION </a:t>
            </a:r>
          </a:p>
          <a:p>
            <a:pPr algn="ctr"/>
            <a:endParaRPr lang="en-US" sz="3200" dirty="0" smtClean="0"/>
          </a:p>
          <a:p>
            <a:pPr algn="ctr"/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2819400"/>
            <a:ext cx="42672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UAS CORE THEMES</a:t>
            </a:r>
          </a:p>
          <a:p>
            <a:pPr algn="ctr"/>
            <a:endParaRPr lang="en-US" sz="14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 Student Success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 Teaching and Learning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 Community Engagement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 Research/Creative Expression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648200" y="2819400"/>
            <a:ext cx="4114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SDI THEMES</a:t>
            </a:r>
          </a:p>
          <a:p>
            <a:pPr algn="ctr"/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Student Achievement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Productive Partnerships</a:t>
            </a:r>
          </a:p>
          <a:p>
            <a:r>
              <a:rPr lang="en-US" sz="2400" dirty="0" smtClean="0"/>
              <a:t>	K-12 &amp; Industry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Research &amp; Development to      	Build and Sustain 	Alaska’s Growth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Accountability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" y="1295399"/>
            <a:ext cx="38862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/>
          </a:p>
          <a:p>
            <a:pPr algn="ctr"/>
            <a:r>
              <a:rPr lang="en-US" sz="3200" b="1" dirty="0" smtClean="0"/>
              <a:t>HOW ARE WE DOING?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Record Number of Graduates in AY11-12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493 grads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UP 16%</a:t>
            </a:r>
          </a:p>
          <a:p>
            <a:pPr algn="ctr"/>
            <a:endParaRPr lang="en-US" sz="14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000" b="1" dirty="0" smtClean="0"/>
          </a:p>
          <a:p>
            <a:pPr algn="ctr">
              <a:buFont typeface="Wingdings" pitchFamily="2" charset="2"/>
              <a:buChar char="ü"/>
            </a:pPr>
            <a:endParaRPr lang="en-US" sz="2800" b="1" dirty="0" smtClean="0"/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2" name="Picture 11" descr="2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2110" y="1006860"/>
            <a:ext cx="4122443" cy="5241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4800" y="1295399"/>
            <a:ext cx="4191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/>
          </a:p>
          <a:p>
            <a:pPr algn="ctr"/>
            <a:r>
              <a:rPr lang="en-US" sz="3200" b="1" dirty="0" smtClean="0"/>
              <a:t>HOW ARE WE DOING?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More Graduates in High Demand Occupations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UP 7.9%</a:t>
            </a:r>
          </a:p>
          <a:p>
            <a:pPr algn="ctr"/>
            <a:endParaRPr lang="en-US" sz="14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000" b="1" dirty="0" smtClean="0"/>
          </a:p>
          <a:p>
            <a:pPr algn="ctr">
              <a:buFont typeface="Wingdings" pitchFamily="2" charset="2"/>
              <a:buChar char="ü"/>
            </a:pPr>
            <a:endParaRPr lang="en-US" sz="2800" b="1" dirty="0" smtClean="0"/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6" name="Picture 2" descr="C:\Temp_Storage\racaulfield\My Documents\My Pictures\UAS photos\UAS photos 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3190" y="2209801"/>
            <a:ext cx="4267199" cy="2819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" y="1295399"/>
            <a:ext cx="41148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/>
          </a:p>
          <a:p>
            <a:pPr algn="ctr"/>
            <a:r>
              <a:rPr lang="en-US" sz="3200" b="1" dirty="0" smtClean="0"/>
              <a:t>HOW ARE WE DOING?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400" b="1" dirty="0" smtClean="0"/>
              <a:t>Admitted UA Scholars</a:t>
            </a:r>
          </a:p>
          <a:p>
            <a:pPr algn="ctr"/>
            <a:r>
              <a:rPr lang="en-US" sz="2400" b="1" dirty="0" smtClean="0"/>
              <a:t>UP 21.5%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/>
              <a:t>Enrolled Graduate Students</a:t>
            </a:r>
          </a:p>
          <a:p>
            <a:pPr algn="ctr"/>
            <a:r>
              <a:rPr lang="en-US" sz="2400" b="1" dirty="0"/>
              <a:t>UP 3.8%</a:t>
            </a:r>
            <a:endParaRPr lang="en-US" sz="1400" b="1" dirty="0"/>
          </a:p>
          <a:p>
            <a:pPr algn="ctr"/>
            <a:endParaRPr lang="en-US" sz="2400" b="1" dirty="0" smtClean="0"/>
          </a:p>
          <a:p>
            <a:pPr algn="ctr">
              <a:lnSpc>
                <a:spcPct val="150000"/>
              </a:lnSpc>
            </a:pPr>
            <a:endParaRPr lang="en-US" sz="2000" b="1" dirty="0" smtClean="0"/>
          </a:p>
          <a:p>
            <a:pPr algn="ctr">
              <a:buFont typeface="Wingdings" pitchFamily="2" charset="2"/>
              <a:buChar char="ü"/>
            </a:pPr>
            <a:endParaRPr lang="en-US" sz="2800" b="1" dirty="0" smtClean="0"/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Picture 8" descr="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371600"/>
            <a:ext cx="3681365" cy="512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1295399"/>
            <a:ext cx="41910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/>
          </a:p>
          <a:p>
            <a:pPr algn="ctr"/>
            <a:r>
              <a:rPr lang="en-US" sz="3200" b="1" dirty="0" smtClean="0"/>
              <a:t>HOW ARE WE DOING?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Undergraduate retention &amp; </a:t>
            </a:r>
          </a:p>
          <a:p>
            <a:pPr algn="ctr"/>
            <a:r>
              <a:rPr lang="en-US" sz="2800" b="1" dirty="0" smtClean="0"/>
              <a:t>persistence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UP 3.2%</a:t>
            </a:r>
          </a:p>
          <a:p>
            <a:pPr algn="ctr"/>
            <a:endParaRPr lang="en-US" sz="14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000" b="1" dirty="0" smtClean="0"/>
          </a:p>
          <a:p>
            <a:pPr algn="ctr">
              <a:buFont typeface="Wingdings" pitchFamily="2" charset="2"/>
              <a:buChar char="ü"/>
            </a:pPr>
            <a:endParaRPr lang="en-US" sz="2800" b="1" dirty="0" smtClean="0"/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438400"/>
            <a:ext cx="469388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953000" y="5943600"/>
            <a:ext cx="3276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UAS Ketchikan Campus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pic>
        <p:nvPicPr>
          <p:cNvPr id="5" name="Picture 4" descr="ed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39747"/>
            <a:ext cx="1447800" cy="141825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1143000"/>
            <a:ext cx="5791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 smtClean="0"/>
          </a:p>
          <a:p>
            <a:pPr algn="ctr"/>
            <a:r>
              <a:rPr lang="en-US" sz="3600" b="1" dirty="0" smtClean="0"/>
              <a:t>UAS MISSION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Student learning enhanced by  </a:t>
            </a:r>
          </a:p>
          <a:p>
            <a:pPr algn="ctr"/>
            <a:r>
              <a:rPr lang="en-US" sz="2800" b="1" dirty="0" smtClean="0"/>
              <a:t>faculty  scholarship, undergraduate  research and creative activities,  </a:t>
            </a:r>
          </a:p>
          <a:p>
            <a:pPr algn="ctr"/>
            <a:r>
              <a:rPr lang="en-US" sz="2800" b="1" dirty="0" smtClean="0"/>
              <a:t>community engagement, and the  cultures and environment  of     Southeast Alaska.</a:t>
            </a: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9325" y="0"/>
            <a:ext cx="3114675" cy="68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" y="1143000"/>
            <a:ext cx="4114800" cy="6277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/>
          </a:p>
          <a:p>
            <a:pPr algn="ctr"/>
            <a:r>
              <a:rPr lang="en-US" sz="3200" b="1" dirty="0" smtClean="0"/>
              <a:t>HOW ARE WE DOING?</a:t>
            </a:r>
          </a:p>
          <a:p>
            <a:pPr algn="ctr"/>
            <a:endParaRPr lang="en-US" sz="2000" b="1" dirty="0" smtClean="0"/>
          </a:p>
          <a:p>
            <a:pPr algn="ctr"/>
            <a:r>
              <a:rPr lang="en-US" sz="2800" b="1" dirty="0" smtClean="0"/>
              <a:t>Non-credit offerings</a:t>
            </a:r>
          </a:p>
          <a:p>
            <a:pPr algn="ctr"/>
            <a:r>
              <a:rPr lang="en-US" sz="2800" b="1" dirty="0" smtClean="0"/>
              <a:t>UP  15.2%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Student tuition &amp; fees</a:t>
            </a:r>
          </a:p>
          <a:p>
            <a:pPr algn="ctr"/>
            <a:r>
              <a:rPr lang="en-US" sz="2800" b="1" dirty="0" smtClean="0"/>
              <a:t>UP 4.8%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Research expenditures</a:t>
            </a:r>
          </a:p>
          <a:p>
            <a:pPr algn="ctr"/>
            <a:r>
              <a:rPr lang="en-US" sz="2800" b="1" dirty="0" smtClean="0"/>
              <a:t>UP 13.6%</a:t>
            </a: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209800"/>
            <a:ext cx="438096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" y="1295399"/>
            <a:ext cx="41148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/>
          </a:p>
          <a:p>
            <a:pPr algn="ctr"/>
            <a:r>
              <a:rPr lang="en-US" sz="3200" b="1" dirty="0" smtClean="0"/>
              <a:t>ONGOING</a:t>
            </a:r>
          </a:p>
          <a:p>
            <a:pPr algn="ctr"/>
            <a:r>
              <a:rPr lang="en-US" sz="3200" b="1" dirty="0" smtClean="0"/>
              <a:t>CHALLENGES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400" b="1" dirty="0" smtClean="0"/>
              <a:t>Full-time students</a:t>
            </a:r>
          </a:p>
          <a:p>
            <a:pPr algn="ctr"/>
            <a:r>
              <a:rPr lang="en-US" sz="2400" b="1" dirty="0" smtClean="0"/>
              <a:t>DOWN 3.3% 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Part-time students</a:t>
            </a:r>
          </a:p>
          <a:p>
            <a:pPr algn="ctr"/>
            <a:r>
              <a:rPr lang="en-US" sz="2400" b="1" dirty="0" smtClean="0"/>
              <a:t>DOWN 6.6%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Baccalaureate retention</a:t>
            </a:r>
          </a:p>
          <a:p>
            <a:pPr algn="ctr"/>
            <a:r>
              <a:rPr lang="en-US" sz="2400" b="1" dirty="0" smtClean="0"/>
              <a:t>DOWN 4.5%</a:t>
            </a:r>
          </a:p>
          <a:p>
            <a:pPr algn="ctr"/>
            <a:endParaRPr lang="en-US" sz="2800" b="1" dirty="0" smtClean="0"/>
          </a:p>
          <a:p>
            <a:pPr algn="ctr"/>
            <a:endParaRPr lang="en-US" sz="20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3" name="Picture 12" descr="UAS photos 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143000"/>
            <a:ext cx="4095750" cy="546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" y="1295400"/>
            <a:ext cx="82296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/>
          </a:p>
          <a:p>
            <a:pPr algn="ctr"/>
            <a:r>
              <a:rPr lang="en-US" sz="3200" b="1" dirty="0" smtClean="0"/>
              <a:t>SO WHAT IS THE KEY TO </a:t>
            </a:r>
          </a:p>
          <a:p>
            <a:pPr algn="ctr"/>
            <a:r>
              <a:rPr lang="en-US" sz="4000" b="1" dirty="0" smtClean="0">
                <a:solidFill>
                  <a:srgbClr val="FFC000"/>
                </a:solidFill>
              </a:rPr>
              <a:t>STUDENT SUCCESS?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3200" b="1" dirty="0" smtClean="0"/>
              <a:t>It starts with all of us…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It is the quality of engagement with students by faculty and staff.</a:t>
            </a:r>
          </a:p>
          <a:p>
            <a:pPr algn="ctr"/>
            <a:endParaRPr lang="en-US" sz="2400" b="1" dirty="0" smtClean="0"/>
          </a:p>
          <a:p>
            <a:pPr algn="ctr"/>
            <a:endParaRPr lang="en-US" sz="2400" b="1" dirty="0" smtClean="0"/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" y="1295400"/>
            <a:ext cx="8382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/>
          </a:p>
          <a:p>
            <a:pPr algn="ctr"/>
            <a:r>
              <a:rPr lang="en-US" sz="3200" b="1" dirty="0" smtClean="0"/>
              <a:t>THE GOOD NEWS….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3200" b="1" dirty="0" smtClean="0"/>
              <a:t>STUDENTS COME TO UAS BECAUSE OF EXCELLENT </a:t>
            </a:r>
            <a:r>
              <a:rPr lang="en-US" sz="3200" b="1" dirty="0" smtClean="0">
                <a:solidFill>
                  <a:srgbClr val="FFC000"/>
                </a:solidFill>
              </a:rPr>
              <a:t>FACULTY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3200" b="1" dirty="0" smtClean="0"/>
              <a:t>84% are satisfied or very satisfied </a:t>
            </a:r>
          </a:p>
          <a:p>
            <a:pPr algn="ctr"/>
            <a:r>
              <a:rPr lang="en-US" sz="3200" b="1" dirty="0" smtClean="0"/>
              <a:t>with faculty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(2012 McDowell Group Student Retention Report)</a:t>
            </a:r>
          </a:p>
          <a:p>
            <a:pPr algn="ctr"/>
            <a:endParaRPr lang="en-US" sz="3200" b="1" dirty="0" smtClean="0"/>
          </a:p>
          <a:p>
            <a:pPr algn="ctr"/>
            <a:endParaRPr lang="en-US" sz="2400" b="1" dirty="0" smtClean="0"/>
          </a:p>
          <a:p>
            <a:pPr algn="ctr"/>
            <a:endParaRPr lang="en-US" sz="2400" b="1" dirty="0" smtClean="0"/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" y="1295401"/>
            <a:ext cx="838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/>
          </a:p>
          <a:p>
            <a:pPr algn="ctr"/>
            <a:r>
              <a:rPr lang="en-US" sz="3200" b="1" dirty="0" smtClean="0"/>
              <a:t>THE GOOD NEWS….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3200" b="1" dirty="0" smtClean="0"/>
              <a:t>STUDENTS COME TO UAS BECAUSE OF EXCELLENT </a:t>
            </a:r>
            <a:r>
              <a:rPr lang="en-US" sz="3200" b="1" dirty="0" smtClean="0">
                <a:solidFill>
                  <a:srgbClr val="FFC000"/>
                </a:solidFill>
              </a:rPr>
              <a:t>STAFF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Three-quarters of all students cited “</a:t>
            </a:r>
            <a:r>
              <a:rPr lang="en-US" sz="2800" b="1" u="sng" dirty="0" smtClean="0"/>
              <a:t>responsiveness of staff </a:t>
            </a:r>
            <a:r>
              <a:rPr lang="en-US" sz="2800" b="1" dirty="0" smtClean="0"/>
              <a:t>to student needs”</a:t>
            </a:r>
          </a:p>
          <a:p>
            <a:pPr algn="ctr"/>
            <a:r>
              <a:rPr lang="en-US" sz="2800" b="1" dirty="0" smtClean="0"/>
              <a:t>as a highlight of their UAS experience</a:t>
            </a:r>
          </a:p>
          <a:p>
            <a:pPr algn="ctr"/>
            <a:endParaRPr lang="en-US" sz="3200" b="1" dirty="0" smtClean="0"/>
          </a:p>
          <a:p>
            <a:pPr algn="ctr"/>
            <a:endParaRPr lang="en-US" sz="2400" b="1" dirty="0" smtClean="0"/>
          </a:p>
          <a:p>
            <a:pPr algn="ctr"/>
            <a:endParaRPr lang="en-US" sz="2400" b="1" dirty="0" smtClean="0"/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0" y="54864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--McDowell Group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1000" y="1219200"/>
            <a:ext cx="8534400" cy="737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CHALLENGES &amp; OPPORTUNITIES</a:t>
            </a:r>
          </a:p>
          <a:p>
            <a:pPr algn="ctr"/>
            <a:endParaRPr lang="en-US" sz="10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/>
              <a:t> Flat budgets—quality advising and retention are key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/>
              <a:t> New resources will come from within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/>
              <a:t> Declining federal funding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/>
              <a:t> Increasing scrutiny &amp; accountability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C000"/>
                </a:solidFill>
              </a:rPr>
              <a:t> Small university with personalized approach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C000"/>
                </a:solidFill>
              </a:rPr>
              <a:t> Great opportunities for active, engaged learning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C000"/>
                </a:solidFill>
              </a:rPr>
              <a:t> Expanding technology-enhanced learning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C000"/>
                </a:solidFill>
              </a:rPr>
              <a:t> Building on the distinctive assets of Southeast Alaska</a:t>
            </a:r>
          </a:p>
          <a:p>
            <a:pPr algn="ctr">
              <a:lnSpc>
                <a:spcPct val="150000"/>
              </a:lnSpc>
            </a:pPr>
            <a:endParaRPr lang="en-US" sz="1400" b="1" dirty="0" smtClean="0"/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endParaRPr lang="en-US" sz="2000" b="1" dirty="0" smtClean="0"/>
          </a:p>
          <a:p>
            <a:pPr algn="ctr">
              <a:buFont typeface="Wingdings" pitchFamily="2" charset="2"/>
              <a:buChar char="ü"/>
            </a:pPr>
            <a:endParaRPr lang="en-US" sz="2800" b="1" dirty="0" smtClean="0"/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" y="1143000"/>
            <a:ext cx="8915400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LOOKING AHEAD</a:t>
            </a:r>
          </a:p>
          <a:p>
            <a:pPr lvl="1"/>
            <a:endParaRPr lang="en-US" sz="1400" b="1" dirty="0" smtClean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/>
              <a:t> Focus on our mission: student learning &amp; success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/>
              <a:t> Academic excellence: Program Reviews &amp; assessments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/>
              <a:t> Successful NWCCU accreditation Year 3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/>
              <a:t> Improving student retention &amp; timely completion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/>
              <a:t> Aligning with K-12 partners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/>
              <a:t> Improving strategies for college readiness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/>
              <a:t> Community partnerships &amp; workforce development</a:t>
            </a:r>
          </a:p>
          <a:p>
            <a:pPr algn="ctr">
              <a:lnSpc>
                <a:spcPct val="150000"/>
              </a:lnSpc>
            </a:pPr>
            <a:endParaRPr lang="en-US" sz="1400" b="1" dirty="0" smtClean="0"/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endParaRPr lang="en-US" sz="2000" b="1" dirty="0" smtClean="0"/>
          </a:p>
          <a:p>
            <a:pPr algn="ctr">
              <a:buFont typeface="Wingdings" pitchFamily="2" charset="2"/>
              <a:buChar char="ü"/>
            </a:pPr>
            <a:endParaRPr lang="en-US" sz="2800" b="1" dirty="0" smtClean="0"/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1295401"/>
            <a:ext cx="9144000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 </a:t>
            </a:r>
            <a:r>
              <a:rPr lang="en-US" sz="2800" b="1" dirty="0" smtClean="0"/>
              <a:t>PRESENTERS</a:t>
            </a:r>
          </a:p>
          <a:p>
            <a:pPr lvl="1"/>
            <a:endParaRPr lang="en-US" sz="1400" b="1" dirty="0" smtClean="0">
              <a:solidFill>
                <a:srgbClr val="FF0000"/>
              </a:solidFill>
            </a:endParaRPr>
          </a:p>
          <a:p>
            <a:pPr lvl="1">
              <a:lnSpc>
                <a:spcPts val="3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  Dean Deborah Lo, UAS School of Education</a:t>
            </a:r>
          </a:p>
          <a:p>
            <a:pPr lvl="2">
              <a:lnSpc>
                <a:spcPts val="3000"/>
              </a:lnSpc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FF00"/>
                </a:solidFill>
              </a:rPr>
              <a:t>  </a:t>
            </a:r>
            <a:r>
              <a:rPr lang="en-US" sz="1600" b="1" dirty="0" err="1" smtClean="0">
                <a:solidFill>
                  <a:srgbClr val="FFFF00"/>
                </a:solidFill>
              </a:rPr>
              <a:t>Ronalda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Cadiente</a:t>
            </a:r>
            <a:r>
              <a:rPr lang="en-US" sz="1600" b="1" dirty="0" smtClean="0">
                <a:solidFill>
                  <a:srgbClr val="FFFF00"/>
                </a:solidFill>
              </a:rPr>
              <a:t>-Brown, PITAAS (Preparing Indigenous Teachers and Administrators for Alaska’s Schools) and Jasmine Jackson (Village Teachers)</a:t>
            </a:r>
          </a:p>
          <a:p>
            <a:pPr lvl="1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b="1" dirty="0" smtClean="0"/>
              <a:t>  Dean Marsha Sousa, UAS Vice Provost for Research</a:t>
            </a:r>
          </a:p>
          <a:p>
            <a:pPr lvl="2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 dirty="0" smtClean="0"/>
              <a:t>  Paul Brewster, Assistant Station Director, USDA Forest Service</a:t>
            </a:r>
          </a:p>
          <a:p>
            <a:pPr lvl="2">
              <a:lnSpc>
                <a:spcPct val="150000"/>
              </a:lnSpc>
            </a:pPr>
            <a:r>
              <a:rPr lang="en-US" sz="1600" b="1" dirty="0" smtClean="0"/>
              <a:t>	Pacific Northwest  Research Station</a:t>
            </a:r>
          </a:p>
          <a:p>
            <a:pPr lvl="2">
              <a:lnSpc>
                <a:spcPts val="3000"/>
              </a:lnSpc>
              <a:buFont typeface="Arial" pitchFamily="34" charset="0"/>
              <a:buChar char="•"/>
            </a:pPr>
            <a:r>
              <a:rPr lang="en-US" sz="1600" b="1" dirty="0" smtClean="0"/>
              <a:t>  Rick Edwards, Lead Scientist, USDA Forest Service</a:t>
            </a:r>
          </a:p>
          <a:p>
            <a:pPr lvl="3">
              <a:lnSpc>
                <a:spcPts val="3000"/>
              </a:lnSpc>
            </a:pPr>
            <a:r>
              <a:rPr lang="en-US" sz="1600" b="1" dirty="0" smtClean="0"/>
              <a:t>	Héen Latinee Experimental Forest, Juneau, AK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/>
              <a:t> Dean Sousa, UAS School of Arts &amp; Sciences</a:t>
            </a:r>
          </a:p>
          <a:p>
            <a:pPr lvl="2">
              <a:lnSpc>
                <a:spcPts val="3000"/>
              </a:lnSpc>
              <a:buFont typeface="Arial" pitchFamily="34" charset="0"/>
              <a:buChar char="•"/>
            </a:pPr>
            <a:r>
              <a:rPr lang="en-US" sz="1600" b="1" dirty="0" smtClean="0"/>
              <a:t>  Assistant Professor Xh’unei Lance Twitchell</a:t>
            </a:r>
          </a:p>
          <a:p>
            <a:pPr lvl="2">
              <a:lnSpc>
                <a:spcPts val="3000"/>
              </a:lnSpc>
              <a:buFont typeface="Arial" pitchFamily="34" charset="0"/>
              <a:buChar char="•"/>
            </a:pPr>
            <a:r>
              <a:rPr lang="en-US" sz="1600" b="1" dirty="0" smtClean="0"/>
              <a:t>  Nae Tumulak, UAS undergraduate student</a:t>
            </a:r>
          </a:p>
          <a:p>
            <a:pPr algn="ctr">
              <a:lnSpc>
                <a:spcPct val="150000"/>
              </a:lnSpc>
            </a:pPr>
            <a:endParaRPr lang="en-US" sz="1400" b="1" dirty="0" smtClean="0"/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endParaRPr lang="en-US" sz="2000" b="1" dirty="0" smtClean="0"/>
          </a:p>
          <a:p>
            <a:pPr algn="ctr">
              <a:buFont typeface="Wingdings" pitchFamily="2" charset="2"/>
              <a:buChar char="ü"/>
            </a:pPr>
            <a:endParaRPr lang="en-US" sz="2800" b="1" dirty="0" smtClean="0"/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et.jpeg"/>
          <p:cNvPicPr>
            <a:picLocks noChangeAspect="1"/>
          </p:cNvPicPr>
          <p:nvPr/>
        </p:nvPicPr>
        <p:blipFill>
          <a:blip r:embed="rId2" cstate="print">
            <a:lum bright="30000" contrast="-40000"/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28600"/>
            <a:ext cx="9144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Kozuka Mincho Pro L" pitchFamily="18" charset="-128"/>
                <a:ea typeface="Kozuka Mincho Pro L" pitchFamily="18" charset="-128"/>
              </a:rPr>
              <a:t>Native Student Success at the</a:t>
            </a:r>
          </a:p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Kozuka Mincho Pro L" pitchFamily="18" charset="-128"/>
                <a:ea typeface="Kozuka Mincho Pro L" pitchFamily="18" charset="-128"/>
              </a:rPr>
              <a:t>University of Alaska Southeast</a:t>
            </a:r>
          </a:p>
          <a:p>
            <a:pPr algn="ctr"/>
            <a:endParaRPr lang="en-US" sz="4000" dirty="0" smtClean="0">
              <a:solidFill>
                <a:srgbClr val="0070C0"/>
              </a:solidFill>
              <a:latin typeface="Kozuka Mincho Pro L" pitchFamily="18" charset="-128"/>
              <a:ea typeface="Kozuka Mincho Pro L" pitchFamily="18" charset="-128"/>
            </a:endParaRPr>
          </a:p>
          <a:p>
            <a:pPr algn="ctr"/>
            <a:endParaRPr lang="en-US" u="sng" dirty="0" smtClean="0">
              <a:solidFill>
                <a:srgbClr val="0070C0"/>
              </a:solidFill>
              <a:latin typeface="Kozuka Mincho Pro L" pitchFamily="18" charset="-128"/>
              <a:ea typeface="Kozuka Mincho Pro L" pitchFamily="18" charset="-128"/>
            </a:endParaRPr>
          </a:p>
          <a:p>
            <a:pPr algn="ctr"/>
            <a:endParaRPr lang="en-US" u="sng" dirty="0" smtClean="0">
              <a:solidFill>
                <a:srgbClr val="0070C0"/>
              </a:solidFill>
              <a:latin typeface="Kozuka Mincho Pro L" pitchFamily="18" charset="-128"/>
              <a:ea typeface="Kozuka Mincho Pro L" pitchFamily="18" charset="-128"/>
            </a:endParaRPr>
          </a:p>
          <a:p>
            <a:pPr algn="ctr"/>
            <a:endParaRPr lang="en-US" u="sng" dirty="0" smtClean="0">
              <a:solidFill>
                <a:srgbClr val="0070C0"/>
              </a:solidFill>
              <a:latin typeface="Kozuka Mincho Pro L" pitchFamily="18" charset="-128"/>
              <a:ea typeface="Kozuka Mincho Pro L" pitchFamily="18" charset="-128"/>
            </a:endParaRPr>
          </a:p>
          <a:p>
            <a:pPr algn="ctr"/>
            <a:endParaRPr lang="en-US" u="sng" dirty="0" smtClean="0">
              <a:solidFill>
                <a:srgbClr val="0070C0"/>
              </a:solidFill>
              <a:latin typeface="Kozuka Mincho Pro L" pitchFamily="18" charset="-128"/>
              <a:ea typeface="Kozuka Mincho Pro L" pitchFamily="18" charset="-128"/>
            </a:endParaRPr>
          </a:p>
          <a:p>
            <a:pPr algn="ctr"/>
            <a:endParaRPr lang="en-US" u="sng" dirty="0" smtClean="0">
              <a:solidFill>
                <a:srgbClr val="0070C0"/>
              </a:solidFill>
              <a:latin typeface="Kozuka Mincho Pro L" pitchFamily="18" charset="-128"/>
              <a:ea typeface="Kozuka Mincho Pro L" pitchFamily="18" charset="-128"/>
            </a:endParaRPr>
          </a:p>
          <a:p>
            <a:pPr algn="ctr"/>
            <a:endParaRPr lang="en-US" u="sng" dirty="0" smtClean="0">
              <a:solidFill>
                <a:srgbClr val="0070C0"/>
              </a:solidFill>
              <a:latin typeface="Kozuka Mincho Pro L" pitchFamily="18" charset="-128"/>
              <a:ea typeface="Kozuka Mincho Pro L" pitchFamily="18" charset="-128"/>
            </a:endParaRPr>
          </a:p>
          <a:p>
            <a:pPr algn="ctr"/>
            <a:endParaRPr lang="en-US" u="sng" dirty="0" smtClean="0">
              <a:solidFill>
                <a:srgbClr val="0070C0"/>
              </a:solidFill>
              <a:latin typeface="Kozuka Mincho Pro L" pitchFamily="18" charset="-128"/>
              <a:ea typeface="Kozuka Mincho Pro L" pitchFamily="18" charset="-128"/>
            </a:endParaRPr>
          </a:p>
          <a:p>
            <a:pPr algn="ctr"/>
            <a:endParaRPr lang="en-US" u="sng" dirty="0" smtClean="0">
              <a:solidFill>
                <a:srgbClr val="0070C0"/>
              </a:solidFill>
              <a:latin typeface="Kozuka Mincho Pro L" pitchFamily="18" charset="-128"/>
              <a:ea typeface="Kozuka Mincho Pro L" pitchFamily="18" charset="-128"/>
            </a:endParaRPr>
          </a:p>
          <a:p>
            <a:pPr algn="ctr"/>
            <a:endParaRPr lang="en-US" u="sng" dirty="0" smtClean="0">
              <a:solidFill>
                <a:srgbClr val="0070C0"/>
              </a:solidFill>
              <a:latin typeface="Kozuka Mincho Pro L" pitchFamily="18" charset="-128"/>
              <a:ea typeface="Kozuka Mincho Pro L" pitchFamily="18" charset="-128"/>
            </a:endParaRPr>
          </a:p>
          <a:p>
            <a:pPr algn="ctr"/>
            <a:endParaRPr lang="en-US" u="sng" dirty="0" smtClean="0">
              <a:solidFill>
                <a:srgbClr val="0070C0"/>
              </a:solidFill>
              <a:latin typeface="Kozuka Mincho Pro L" pitchFamily="18" charset="-128"/>
              <a:ea typeface="Kozuka Mincho Pro L" pitchFamily="18" charset="-128"/>
            </a:endParaRPr>
          </a:p>
          <a:p>
            <a:pPr algn="ctr"/>
            <a:endParaRPr lang="en-US" u="sng" dirty="0" smtClean="0">
              <a:solidFill>
                <a:srgbClr val="0070C0"/>
              </a:solidFill>
              <a:latin typeface="Kozuka Mincho Pro L" pitchFamily="18" charset="-128"/>
              <a:ea typeface="Kozuka Mincho Pro L" pitchFamily="18" charset="-128"/>
            </a:endParaRPr>
          </a:p>
          <a:p>
            <a:pPr algn="ctr"/>
            <a:endParaRPr lang="en-US" u="sng" dirty="0" smtClean="0">
              <a:solidFill>
                <a:srgbClr val="0070C0"/>
              </a:solidFill>
              <a:latin typeface="Kozuka Mincho Pro L" pitchFamily="18" charset="-128"/>
              <a:ea typeface="Kozuka Mincho Pro L" pitchFamily="18" charset="-128"/>
            </a:endParaRPr>
          </a:p>
          <a:p>
            <a:pPr algn="ctr"/>
            <a:r>
              <a:rPr lang="en-US" b="1" u="sng" dirty="0" smtClean="0">
                <a:solidFill>
                  <a:srgbClr val="002060"/>
                </a:solidFill>
                <a:latin typeface="Kozuka Mincho Pro L" pitchFamily="18" charset="-128"/>
                <a:ea typeface="Kozuka Mincho Pro L" pitchFamily="18" charset="-128"/>
              </a:rPr>
              <a:t>Presented by</a:t>
            </a:r>
            <a:r>
              <a:rPr lang="en-US" b="1" dirty="0" smtClean="0">
                <a:solidFill>
                  <a:srgbClr val="002060"/>
                </a:solidFill>
                <a:latin typeface="Kozuka Mincho Pro L" pitchFamily="18" charset="-128"/>
                <a:ea typeface="Kozuka Mincho Pro L" pitchFamily="18" charset="-128"/>
              </a:rPr>
              <a:t>:</a:t>
            </a: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Kozuka Mincho Pro L" pitchFamily="18" charset="-128"/>
                <a:ea typeface="Kozuka Mincho Pro L" pitchFamily="18" charset="-128"/>
              </a:rPr>
              <a:t>Ronalda</a:t>
            </a:r>
            <a:r>
              <a:rPr lang="en-US" b="1" dirty="0" smtClean="0">
                <a:solidFill>
                  <a:srgbClr val="002060"/>
                </a:solidFill>
                <a:latin typeface="Kozuka Mincho Pro L" pitchFamily="18" charset="-128"/>
                <a:ea typeface="Kozuka Mincho Pro L" pitchFamily="18" charset="-128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Kozuka Mincho Pro L" pitchFamily="18" charset="-128"/>
                <a:ea typeface="Kozuka Mincho Pro L" pitchFamily="18" charset="-128"/>
              </a:rPr>
              <a:t>Cadiente</a:t>
            </a:r>
            <a:r>
              <a:rPr lang="en-US" b="1" dirty="0" smtClean="0">
                <a:solidFill>
                  <a:srgbClr val="002060"/>
                </a:solidFill>
                <a:latin typeface="Kozuka Mincho Pro L" pitchFamily="18" charset="-128"/>
                <a:ea typeface="Kozuka Mincho Pro L" pitchFamily="18" charset="-128"/>
              </a:rPr>
              <a:t> Brown, </a:t>
            </a:r>
            <a:r>
              <a:rPr lang="en-US" b="1" dirty="0">
                <a:solidFill>
                  <a:srgbClr val="002060"/>
                </a:solidFill>
                <a:latin typeface="Kozuka Mincho Pro L" pitchFamily="18" charset="-128"/>
                <a:ea typeface="Kozuka Mincho Pro L" pitchFamily="18" charset="-128"/>
              </a:rPr>
              <a:t>P</a:t>
            </a:r>
            <a:r>
              <a:rPr lang="en-US" b="1" dirty="0" smtClean="0">
                <a:solidFill>
                  <a:srgbClr val="002060"/>
                </a:solidFill>
                <a:latin typeface="Kozuka Mincho Pro L" pitchFamily="18" charset="-128"/>
                <a:ea typeface="Kozuka Mincho Pro L" pitchFamily="18" charset="-128"/>
              </a:rPr>
              <a:t>ITAAS Director</a:t>
            </a:r>
          </a:p>
          <a:p>
            <a:pPr algn="ctr"/>
            <a:r>
              <a:rPr lang="en-US" b="1" u="sng" dirty="0" smtClean="0">
                <a:solidFill>
                  <a:srgbClr val="002060"/>
                </a:solidFill>
                <a:latin typeface="Kozuka Mincho Pro L" pitchFamily="18" charset="-128"/>
                <a:ea typeface="Kozuka Mincho Pro L" pitchFamily="18" charset="-128"/>
              </a:rPr>
              <a:t>Jasmine Jackson, Village Teacher Director</a:t>
            </a:r>
            <a:endParaRPr lang="en-US" b="1" dirty="0">
              <a:solidFill>
                <a:srgbClr val="002060"/>
              </a:solidFill>
              <a:latin typeface="Kozuka Mincho Pro L" pitchFamily="18" charset="-128"/>
              <a:ea typeface="Kozuka Mincho Pro L" pitchFamily="18" charset="-128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9067" y="1981200"/>
            <a:ext cx="3033333" cy="259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UAS_aeri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1981200"/>
            <a:ext cx="320905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3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9000"/>
            <a:lum/>
          </a:blip>
          <a:srcRect/>
          <a:stretch>
            <a:fillRect l="-37000" t="-6000" r="-4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209800"/>
            <a:ext cx="3429000" cy="258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Dr. Walter </a:t>
            </a:r>
            <a:r>
              <a:rPr lang="en-US" sz="3600" b="1" dirty="0" err="1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Soboleff</a:t>
            </a:r>
            <a:endParaRPr lang="en-US" sz="3600" b="1" dirty="0" smtClean="0">
              <a:solidFill>
                <a:srgbClr val="0070C0"/>
              </a:solidFill>
              <a:latin typeface="Kozuka Mincho Pro L" pitchFamily="18" charset="-128"/>
              <a:ea typeface="Kozuka Mincho Pro L" pitchFamily="18" charset="-128"/>
            </a:endParaRPr>
          </a:p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(1908 – 2011)</a:t>
            </a:r>
          </a:p>
          <a:p>
            <a:pPr algn="ctr"/>
            <a:r>
              <a:rPr lang="en-US" sz="3600" b="1" i="1" u="sng" dirty="0" err="1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K</a:t>
            </a:r>
            <a:r>
              <a:rPr lang="en-US" sz="3600" b="1" i="1" dirty="0" err="1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aajaa</a:t>
            </a:r>
            <a:r>
              <a:rPr lang="en-US" sz="3600" b="1" i="1" u="sng" dirty="0" err="1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k</a:t>
            </a:r>
            <a:r>
              <a:rPr lang="en-US" sz="3600" b="1" i="1" dirty="0" err="1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wti</a:t>
            </a:r>
            <a:r>
              <a:rPr lang="en-US" sz="3600" b="1" dirty="0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T’aawchan</a:t>
            </a:r>
            <a:r>
              <a:rPr lang="en-US" sz="3600" b="1" dirty="0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L’eeneidi</a:t>
            </a:r>
            <a:endParaRPr lang="en-US" sz="3600" b="1" dirty="0" smtClean="0">
              <a:solidFill>
                <a:srgbClr val="0070C0"/>
              </a:solidFill>
              <a:latin typeface="Kozuka Mincho Pro L" pitchFamily="18" charset="-128"/>
              <a:ea typeface="Kozuka Mincho Pro L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25780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This year, we are rededicating a building to Dr. </a:t>
            </a:r>
            <a:r>
              <a:rPr lang="en-US" b="1" dirty="0" err="1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Soboleff</a:t>
            </a:r>
            <a:r>
              <a:rPr lang="en-US" b="1" dirty="0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. We honor his wisdom, leadership, and advocacy for culture, traditions, and education.</a:t>
            </a:r>
            <a:endParaRPr lang="en-US" b="1" dirty="0">
              <a:solidFill>
                <a:srgbClr val="0070C0"/>
              </a:solidFill>
              <a:latin typeface="Kozuka Mincho Pro L" pitchFamily="18" charset="-128"/>
              <a:ea typeface="Kozuka Mincho Pro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663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pic>
        <p:nvPicPr>
          <p:cNvPr id="5" name="Picture 4" descr="ed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39747"/>
            <a:ext cx="1447800" cy="141825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5800" y="990600"/>
            <a:ext cx="77724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 smtClean="0"/>
          </a:p>
          <a:p>
            <a:pPr algn="ctr"/>
            <a:r>
              <a:rPr lang="en-US" sz="3600" b="1" dirty="0" smtClean="0"/>
              <a:t>UAS VALUES</a:t>
            </a:r>
          </a:p>
          <a:p>
            <a:pPr algn="ctr"/>
            <a:endParaRPr lang="en-US" sz="2800" b="1" dirty="0" smtClean="0"/>
          </a:p>
          <a:p>
            <a:r>
              <a:rPr lang="en-US" sz="2800" b="1" dirty="0" smtClean="0">
                <a:solidFill>
                  <a:srgbClr val="FFFF00"/>
                </a:solidFill>
              </a:rPr>
              <a:t>EXCELLENCE</a:t>
            </a:r>
            <a:r>
              <a:rPr lang="en-US" sz="2800" b="1" dirty="0" smtClean="0"/>
              <a:t>—continuous improvement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DIVERSITY</a:t>
            </a:r>
            <a:r>
              <a:rPr lang="en-US" sz="2800" b="1" dirty="0" smtClean="0"/>
              <a:t>—respect &amp; understanding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ACCESS</a:t>
            </a:r>
            <a:r>
              <a:rPr lang="en-US" sz="2800" b="1" dirty="0" smtClean="0"/>
              <a:t>—innovative &amp; inviting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COLLABORATION</a:t>
            </a:r>
            <a:r>
              <a:rPr lang="en-US" sz="2800" b="1" dirty="0" smtClean="0"/>
              <a:t>—dynamic partnerships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SUSTAINABILITY</a:t>
            </a:r>
            <a:r>
              <a:rPr lang="en-US" sz="2800" b="1" dirty="0" smtClean="0"/>
              <a:t>—educating for the future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STEWARDSHIP</a:t>
            </a:r>
            <a:r>
              <a:rPr lang="en-US" sz="2800" b="1" dirty="0" smtClean="0"/>
              <a:t>—responsible &amp; accountable </a:t>
            </a: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6000"/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1997" y="417328"/>
            <a:ext cx="7410157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</a:pPr>
            <a:r>
              <a:rPr lang="en-US" sz="2000" b="1" u="sng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Native Student Success at the University of Alaska Southeast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Preparing Indigenous Teachers and Administrators for Alaska’s Schools. </a:t>
            </a:r>
            <a:r>
              <a:rPr lang="en-US" sz="14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 (Funding Source:  U.S. Department of Education PR#S356A110035)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	</a:t>
            </a:r>
            <a:r>
              <a:rPr lang="en-US" sz="20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- Scholarships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	- Native and Rural Student Center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	- </a:t>
            </a:r>
            <a:r>
              <a:rPr lang="en-US" sz="2000" b="1" dirty="0" err="1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Wooch.een</a:t>
            </a:r>
            <a:endParaRPr lang="en-US" sz="2000" b="1" dirty="0" smtClean="0">
              <a:solidFill>
                <a:prstClr val="black"/>
              </a:solidFill>
              <a:latin typeface="Kozuka Mincho Pro L" pitchFamily="18" charset="-128"/>
              <a:ea typeface="Kozuka Mincho Pro L" pitchFamily="18" charset="-128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2. Village Teacher Grant.  </a:t>
            </a:r>
            <a:r>
              <a:rPr lang="en-US" sz="14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(Funding Source: U.S. Department of Education PR#S299B110002-12)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	</a:t>
            </a:r>
            <a:r>
              <a:rPr lang="en-US" sz="14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-- </a:t>
            </a:r>
            <a:r>
              <a:rPr lang="en-US" sz="20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Scholarships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	</a:t>
            </a:r>
            <a:r>
              <a:rPr lang="en-US" sz="20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- Induction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	</a:t>
            </a:r>
            <a:r>
              <a:rPr lang="en-US" sz="20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- Research</a:t>
            </a:r>
          </a:p>
          <a:p>
            <a:pPr>
              <a:lnSpc>
                <a:spcPct val="150000"/>
              </a:lnSpc>
            </a:pPr>
            <a:endParaRPr lang="en-US" sz="2000" b="1" dirty="0" smtClean="0">
              <a:solidFill>
                <a:prstClr val="black"/>
              </a:solidFill>
              <a:latin typeface="Kozuka Mincho Pro L" pitchFamily="18" charset="-128"/>
              <a:ea typeface="Kozuka Mincho Pro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59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Preparing Indigenous Teachers &amp; Administrators for Alaska Schools (PITAAS)</a:t>
            </a:r>
            <a:endParaRPr lang="en-US" sz="3600" b="1" dirty="0">
              <a:solidFill>
                <a:prstClr val="black"/>
              </a:solidFill>
              <a:latin typeface="Kozuka Mincho Pro L" pitchFamily="18" charset="-128"/>
              <a:ea typeface="Kozuka Mincho Pro L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2209800"/>
            <a:ext cx="8686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Goals</a:t>
            </a:r>
            <a:r>
              <a:rPr lang="en-US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:</a:t>
            </a:r>
          </a:p>
          <a:p>
            <a:pPr algn="ctr"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Increase Alaska Native teachers and administrators in Alaskan schools (Kindergarten-High School)</a:t>
            </a:r>
          </a:p>
          <a:p>
            <a:pPr algn="ctr">
              <a:buFont typeface="Arial" pitchFamily="34" charset="0"/>
              <a:buChar char="•"/>
            </a:pPr>
            <a:endParaRPr lang="en-US" sz="1200" b="1" dirty="0" smtClean="0">
              <a:solidFill>
                <a:prstClr val="black"/>
              </a:solidFill>
              <a:latin typeface="Kozuka Mincho Pro L" pitchFamily="18" charset="-128"/>
              <a:ea typeface="Kozuka Mincho Pro L" pitchFamily="18" charset="-128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A</a:t>
            </a:r>
            <a:r>
              <a:rPr lang="en-US" sz="24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ddress the shortage of Alaska Native teachers (less than 5% of the teaching force).</a:t>
            </a:r>
          </a:p>
          <a:p>
            <a:pPr algn="ctr">
              <a:buFont typeface="Arial" pitchFamily="34" charset="0"/>
              <a:buChar char="•"/>
            </a:pPr>
            <a:endParaRPr lang="en-US" sz="1200" b="1" dirty="0" smtClean="0">
              <a:solidFill>
                <a:prstClr val="black"/>
              </a:solidFill>
              <a:latin typeface="Kozuka Mincho Pro L" pitchFamily="18" charset="-128"/>
              <a:ea typeface="Kozuka Mincho Pro L" pitchFamily="18" charset="-128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Scholarships for AK Native students</a:t>
            </a:r>
          </a:p>
          <a:p>
            <a:pPr algn="ctr"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Provide </a:t>
            </a:r>
            <a:r>
              <a:rPr lang="en-US" sz="2400" b="1" dirty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support services to students in the </a:t>
            </a:r>
            <a:r>
              <a:rPr lang="en-US" sz="24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program</a:t>
            </a:r>
          </a:p>
          <a:p>
            <a:pPr algn="ctr">
              <a:buFont typeface="Arial" pitchFamily="34" charset="0"/>
              <a:buChar char="•"/>
            </a:pPr>
            <a:endParaRPr lang="en-US" sz="1400" b="1" dirty="0" smtClean="0">
              <a:solidFill>
                <a:prstClr val="black"/>
              </a:solidFill>
              <a:latin typeface="Kozuka Mincho Pro L" pitchFamily="18" charset="-128"/>
              <a:ea typeface="Kozuka Mincho Pro L" pitchFamily="18" charset="-128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Provide cultural learning opportunities</a:t>
            </a:r>
            <a:endParaRPr lang="en-US" sz="2400" b="1" dirty="0">
              <a:solidFill>
                <a:prstClr val="black"/>
              </a:solidFill>
              <a:latin typeface="Kozuka Mincho Pro L" pitchFamily="18" charset="-128"/>
              <a:ea typeface="Kozuka Mincho Pro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670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41000" t="-7000" r="-47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Kozuka Gothic Pro L" pitchFamily="34" charset="-128"/>
                <a:ea typeface="Kozuka Gothic Pro L" pitchFamily="34" charset="-128"/>
              </a:rPr>
              <a:t>Village Teacher Grant</a:t>
            </a:r>
            <a:endParaRPr lang="en-US" b="1" dirty="0">
              <a:latin typeface="Kozuka Gothic Pro L" pitchFamily="34" charset="-128"/>
              <a:ea typeface="Kozuka Gothic Pro L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u="sng" dirty="0" smtClean="0">
                <a:latin typeface="Kozuka Gothic Pro L" pitchFamily="34" charset="-128"/>
                <a:ea typeface="Kozuka Gothic Pro L" pitchFamily="34" charset="-128"/>
              </a:rPr>
              <a:t>Goals: </a:t>
            </a:r>
          </a:p>
          <a:p>
            <a:r>
              <a:rPr lang="en-US" dirty="0" smtClean="0">
                <a:latin typeface="Kozuka Gothic Pro L" pitchFamily="34" charset="-128"/>
                <a:ea typeface="Kozuka Gothic Pro L" pitchFamily="34" charset="-128"/>
              </a:rPr>
              <a:t>Increase the number of high qualified Alaska Native educators in tribal communities by at least 25. </a:t>
            </a:r>
          </a:p>
          <a:p>
            <a:r>
              <a:rPr lang="en-US" dirty="0" smtClean="0">
                <a:latin typeface="Kozuka Gothic Pro L" pitchFamily="34" charset="-128"/>
                <a:ea typeface="Kozuka Gothic Pro L" pitchFamily="34" charset="-128"/>
              </a:rPr>
              <a:t>Increase tribal capacity to build support for local educator candidates after federal funding ends. </a:t>
            </a:r>
          </a:p>
          <a:p>
            <a:pPr marL="0" indent="0" algn="ctr">
              <a:buNone/>
            </a:pPr>
            <a:r>
              <a:rPr lang="en-US" u="sng" dirty="0" smtClean="0">
                <a:latin typeface="Kozuka Gothic Pro L" pitchFamily="34" charset="-128"/>
                <a:ea typeface="Kozuka Gothic Pro L" pitchFamily="34" charset="-128"/>
              </a:rPr>
              <a:t>Program Support: </a:t>
            </a:r>
          </a:p>
          <a:p>
            <a:r>
              <a:rPr lang="en-US" dirty="0" smtClean="0">
                <a:latin typeface="Kozuka Gothic Pro L" pitchFamily="34" charset="-128"/>
                <a:ea typeface="Kozuka Gothic Pro L" pitchFamily="34" charset="-128"/>
              </a:rPr>
              <a:t>Provide support and resources to cohorts via distance. </a:t>
            </a:r>
            <a:endParaRPr lang="en-US" dirty="0">
              <a:latin typeface="Kozuka Gothic Pro L" pitchFamily="34" charset="-128"/>
              <a:ea typeface="Kozuka Gothic Pro L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23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41000" t="-7000" r="-47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Kozuka Gothic Pro L" pitchFamily="34" charset="-128"/>
                <a:ea typeface="Kozuka Gothic Pro L" pitchFamily="34" charset="-128"/>
              </a:rPr>
              <a:t>Village Teacher Grant Awards</a:t>
            </a:r>
            <a:endParaRPr lang="en-US" b="1" dirty="0">
              <a:latin typeface="Kozuka Gothic Pro L" pitchFamily="34" charset="-128"/>
              <a:ea typeface="Kozuka Gothic Pro L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Kozuka Gothic Pro L" pitchFamily="34" charset="-128"/>
                <a:ea typeface="Kozuka Gothic Pro L" pitchFamily="34" charset="-128"/>
              </a:rPr>
              <a:t>Graduate Student Cohorts</a:t>
            </a:r>
          </a:p>
          <a:p>
            <a:pPr lvl="1"/>
            <a:r>
              <a:rPr lang="en-US" dirty="0">
                <a:latin typeface="Kozuka Gothic Pro L" pitchFamily="34" charset="-128"/>
                <a:ea typeface="Kozuka Gothic Pro L" pitchFamily="34" charset="-128"/>
              </a:rPr>
              <a:t>16 M.Ed. Reading Specialist</a:t>
            </a:r>
          </a:p>
          <a:p>
            <a:pPr lvl="1"/>
            <a:r>
              <a:rPr lang="en-US" dirty="0">
                <a:latin typeface="Kozuka Gothic Pro L" pitchFamily="34" charset="-128"/>
                <a:ea typeface="Kozuka Gothic Pro L" pitchFamily="34" charset="-128"/>
              </a:rPr>
              <a:t>11 M.Ed. Mathematics Specialist</a:t>
            </a:r>
          </a:p>
          <a:p>
            <a:pPr lvl="1"/>
            <a:r>
              <a:rPr lang="en-US" dirty="0">
                <a:latin typeface="Kozuka Gothic Pro L" pitchFamily="34" charset="-128"/>
                <a:ea typeface="Kozuka Gothic Pro L" pitchFamily="34" charset="-128"/>
              </a:rPr>
              <a:t>2 M.Ed. Educational Leadership (2013-2014</a:t>
            </a:r>
            <a:r>
              <a:rPr lang="en-US" dirty="0" smtClean="0">
                <a:latin typeface="Kozuka Gothic Pro L" pitchFamily="34" charset="-128"/>
                <a:ea typeface="Kozuka Gothic Pro L" pitchFamily="34" charset="-128"/>
              </a:rPr>
              <a:t>)</a:t>
            </a:r>
          </a:p>
          <a:p>
            <a:r>
              <a:rPr lang="en-US" dirty="0" smtClean="0">
                <a:latin typeface="Kozuka Gothic Pro L" pitchFamily="34" charset="-128"/>
                <a:ea typeface="Kozuka Gothic Pro L" pitchFamily="34" charset="-128"/>
              </a:rPr>
              <a:t>Tuition and books</a:t>
            </a:r>
          </a:p>
          <a:p>
            <a:r>
              <a:rPr lang="en-US" dirty="0" smtClean="0">
                <a:latin typeface="Kozuka Gothic Pro L" pitchFamily="34" charset="-128"/>
                <a:ea typeface="Kozuka Gothic Pro L" pitchFamily="34" charset="-128"/>
              </a:rPr>
              <a:t>Stipend and child care support for full time students</a:t>
            </a:r>
            <a:endParaRPr lang="en-US" dirty="0">
              <a:latin typeface="Kozuka Gothic Pro L" pitchFamily="34" charset="-128"/>
              <a:ea typeface="Kozuka Gothic Pro L" pitchFamily="34" charset="-128"/>
            </a:endParaRPr>
          </a:p>
          <a:p>
            <a:pPr lvl="1"/>
            <a:endParaRPr lang="en-US" dirty="0">
              <a:latin typeface="Kozuka Gothic Pro L" pitchFamily="34" charset="-128"/>
              <a:ea typeface="Kozuka Gothic Pro L" pitchFamily="34" charset="-128"/>
            </a:endParaRPr>
          </a:p>
          <a:p>
            <a:endParaRPr lang="en-US" dirty="0" smtClean="0">
              <a:latin typeface="Kozuka Gothic Pro L" pitchFamily="34" charset="-128"/>
              <a:ea typeface="Kozuka Gothic Pro L" pitchFamily="34" charset="-128"/>
            </a:endParaRPr>
          </a:p>
          <a:p>
            <a:pPr lvl="1"/>
            <a:endParaRPr lang="en-US" dirty="0" smtClean="0">
              <a:latin typeface="Kozuka Gothic Pro L" pitchFamily="34" charset="-128"/>
              <a:ea typeface="Kozuka Gothic Pro L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551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2400" y="152400"/>
            <a:ext cx="8382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u="sng" dirty="0" smtClean="0">
                <a:solidFill>
                  <a:srgbClr val="002060"/>
                </a:solidFill>
                <a:latin typeface="Kozuka Mincho Pro L" pitchFamily="18" charset="-128"/>
                <a:ea typeface="Kozuka Mincho Pro L" pitchFamily="18" charset="-128"/>
              </a:rPr>
              <a:t>PITAAS Native Student Support </a:t>
            </a:r>
          </a:p>
          <a:p>
            <a:pPr algn="ctr">
              <a:lnSpc>
                <a:spcPct val="150000"/>
              </a:lnSpc>
            </a:pPr>
            <a:r>
              <a:rPr lang="en-US" sz="3200" b="1" u="sng" dirty="0" smtClean="0">
                <a:solidFill>
                  <a:srgbClr val="002060"/>
                </a:solidFill>
                <a:latin typeface="Kozuka Mincho Pro L" pitchFamily="18" charset="-128"/>
                <a:ea typeface="Kozuka Mincho Pro L" pitchFamily="18" charset="-128"/>
              </a:rPr>
              <a:t>Services &amp; Activities</a:t>
            </a:r>
          </a:p>
          <a:p>
            <a:pPr lvl="2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Kozuka Mincho Pro L" pitchFamily="18" charset="-128"/>
                <a:ea typeface="Kozuka Mincho Pro L" pitchFamily="18" charset="-128"/>
              </a:rPr>
              <a:t>Scholarships</a:t>
            </a:r>
          </a:p>
          <a:p>
            <a:pPr lvl="2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Kozuka Mincho Pro L" pitchFamily="18" charset="-128"/>
                <a:ea typeface="Kozuka Mincho Pro L" pitchFamily="18" charset="-128"/>
              </a:rPr>
              <a:t>Foundations/Native Education Class</a:t>
            </a:r>
          </a:p>
          <a:p>
            <a:pPr lvl="2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Kozuka Mincho Pro L" pitchFamily="18" charset="-128"/>
                <a:ea typeface="Kozuka Mincho Pro L" pitchFamily="18" charset="-128"/>
              </a:rPr>
              <a:t>Mentoring</a:t>
            </a:r>
          </a:p>
          <a:p>
            <a:pPr lvl="2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Kozuka Mincho Pro L" pitchFamily="18" charset="-128"/>
                <a:ea typeface="Kozuka Mincho Pro L" pitchFamily="18" charset="-128"/>
              </a:rPr>
              <a:t>Tutoring</a:t>
            </a:r>
          </a:p>
          <a:p>
            <a:pPr lvl="2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Kozuka Mincho Pro L" pitchFamily="18" charset="-128"/>
                <a:ea typeface="Kozuka Mincho Pro L" pitchFamily="18" charset="-128"/>
              </a:rPr>
              <a:t>Native and Rural Student Center</a:t>
            </a:r>
          </a:p>
          <a:p>
            <a:pPr lvl="2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Kozuka Mincho Pro L" pitchFamily="18" charset="-128"/>
                <a:ea typeface="Kozuka Mincho Pro L" pitchFamily="18" charset="-128"/>
              </a:rPr>
              <a:t>Wooch.een</a:t>
            </a:r>
          </a:p>
          <a:p>
            <a:pPr lvl="2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Kozuka Mincho Pro L" pitchFamily="18" charset="-128"/>
                <a:ea typeface="Kozuka Mincho Pro L" pitchFamily="18" charset="-128"/>
              </a:rPr>
              <a:t>Faculty Seminars/Cultural Infusion</a:t>
            </a:r>
          </a:p>
        </p:txBody>
      </p:sp>
    </p:spTree>
    <p:extLst>
      <p:ext uri="{BB962C8B-B14F-4D97-AF65-F5344CB8AC3E}">
        <p14:creationId xmlns:p14="http://schemas.microsoft.com/office/powerpoint/2010/main" val="369652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41000" t="-7000" r="-47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04800" y="1524000"/>
            <a:ext cx="8534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u="sng" dirty="0" smtClean="0">
                <a:solidFill>
                  <a:prstClr val="black"/>
                </a:solidFill>
                <a:latin typeface="Kozuka Gothic Pro L" pitchFamily="34" charset="-128"/>
                <a:ea typeface="Kozuka Gothic Pro L" pitchFamily="34" charset="-128"/>
              </a:rPr>
              <a:t>Preparing Indigenous Teachers and Administrators for Alaska Schools</a:t>
            </a:r>
            <a:endParaRPr lang="en-US" sz="2000" b="1" u="sng" dirty="0">
              <a:solidFill>
                <a:prstClr val="black"/>
              </a:solidFill>
              <a:latin typeface="Kozuka Gothic Pro L" pitchFamily="34" charset="-128"/>
              <a:ea typeface="Kozuka Gothic Pro L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prstClr val="black"/>
                </a:solidFill>
                <a:latin typeface="Kozuka Gothic Pro L" pitchFamily="34" charset="-128"/>
                <a:ea typeface="Kozuka Gothic Pro L" pitchFamily="34" charset="-128"/>
              </a:rPr>
              <a:t>			2012 </a:t>
            </a:r>
            <a:r>
              <a:rPr lang="en-US" sz="2000" b="1" dirty="0">
                <a:solidFill>
                  <a:prstClr val="black"/>
                </a:solidFill>
                <a:latin typeface="Kozuka Gothic Pro L" pitchFamily="34" charset="-128"/>
                <a:ea typeface="Kozuka Gothic Pro L" pitchFamily="34" charset="-128"/>
              </a:rPr>
              <a:t>Graduates	</a:t>
            </a:r>
            <a:r>
              <a:rPr lang="en-US" sz="2000" b="1" dirty="0" smtClean="0">
                <a:solidFill>
                  <a:prstClr val="black"/>
                </a:solidFill>
                <a:latin typeface="Kozuka Gothic Pro L" pitchFamily="34" charset="-128"/>
                <a:ea typeface="Kozuka Gothic Pro L" pitchFamily="34" charset="-128"/>
              </a:rPr>
              <a:t>	12</a:t>
            </a:r>
            <a:endParaRPr lang="en-US" sz="2000" b="1" dirty="0">
              <a:solidFill>
                <a:prstClr val="black"/>
              </a:solidFill>
              <a:latin typeface="Kozuka Gothic Pro L" pitchFamily="34" charset="-128"/>
              <a:ea typeface="Kozuka Gothic Pro L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prstClr val="black"/>
                </a:solidFill>
                <a:latin typeface="Kozuka Gothic Pro L" pitchFamily="34" charset="-128"/>
                <a:ea typeface="Kozuka Gothic Pro L" pitchFamily="34" charset="-128"/>
              </a:rPr>
              <a:t>			PITAAS Students		41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prstClr val="black"/>
                </a:solidFill>
                <a:latin typeface="Kozuka Gothic Pro L" pitchFamily="34" charset="-128"/>
                <a:ea typeface="Kozuka Gothic Pro L" pitchFamily="34" charset="-128"/>
              </a:rPr>
              <a:t>			Elementary BA			12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prstClr val="black"/>
                </a:solidFill>
                <a:latin typeface="Kozuka Gothic Pro L" pitchFamily="34" charset="-128"/>
                <a:ea typeface="Kozuka Gothic Pro L" pitchFamily="34" charset="-128"/>
              </a:rPr>
              <a:t>			Secondary BA			9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prstClr val="black"/>
                </a:solidFill>
                <a:latin typeface="Kozuka Gothic Pro L" pitchFamily="34" charset="-128"/>
                <a:ea typeface="Kozuka Gothic Pro L" pitchFamily="34" charset="-128"/>
              </a:rPr>
              <a:t>			M.A.T Elementary 			5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prstClr val="black"/>
                </a:solidFill>
                <a:latin typeface="Kozuka Gothic Pro L" pitchFamily="34" charset="-128"/>
                <a:ea typeface="Kozuka Gothic Pro L" pitchFamily="34" charset="-128"/>
              </a:rPr>
              <a:t>			Masters of Arts in Education 		15</a:t>
            </a:r>
          </a:p>
          <a:p>
            <a:pPr algn="ctr">
              <a:lnSpc>
                <a:spcPct val="150000"/>
              </a:lnSpc>
            </a:pPr>
            <a:r>
              <a:rPr lang="en-US" sz="2000" b="1" u="sng" dirty="0" smtClean="0">
                <a:solidFill>
                  <a:prstClr val="black"/>
                </a:solidFill>
                <a:latin typeface="Kozuka Gothic Pro L" pitchFamily="34" charset="-128"/>
                <a:ea typeface="Kozuka Gothic Pro L" pitchFamily="34" charset="-128"/>
              </a:rPr>
              <a:t>Village Teacher Grant Students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prstClr val="black"/>
                </a:solidFill>
                <a:latin typeface="Kozuka Gothic Pro L" pitchFamily="34" charset="-128"/>
                <a:ea typeface="Kozuka Gothic Pro L" pitchFamily="34" charset="-128"/>
              </a:rPr>
              <a:t>			M.Ed. Reading 			16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prstClr val="black"/>
                </a:solidFill>
                <a:latin typeface="Kozuka Gothic Pro L" pitchFamily="34" charset="-128"/>
                <a:ea typeface="Kozuka Gothic Pro L" pitchFamily="34" charset="-128"/>
              </a:rPr>
              <a:t>			</a:t>
            </a:r>
            <a:r>
              <a:rPr lang="en-US" sz="2000" b="1" dirty="0" err="1" smtClean="0">
                <a:solidFill>
                  <a:prstClr val="black"/>
                </a:solidFill>
                <a:latin typeface="Kozuka Gothic Pro L" pitchFamily="34" charset="-128"/>
                <a:ea typeface="Kozuka Gothic Pro L" pitchFamily="34" charset="-128"/>
              </a:rPr>
              <a:t>M.Ed</a:t>
            </a:r>
            <a:r>
              <a:rPr lang="en-US" sz="2000" b="1" dirty="0" smtClean="0">
                <a:solidFill>
                  <a:prstClr val="black"/>
                </a:solidFill>
                <a:latin typeface="Kozuka Gothic Pro L" pitchFamily="34" charset="-128"/>
                <a:ea typeface="Kozuka Gothic Pro L" pitchFamily="34" charset="-128"/>
              </a:rPr>
              <a:t> Mathematics 		11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prstClr val="black"/>
                </a:solidFill>
                <a:latin typeface="Kozuka Gothic Pro L" pitchFamily="34" charset="-128"/>
                <a:ea typeface="Kozuka Gothic Pro L" pitchFamily="34" charset="-128"/>
              </a:rPr>
              <a:t>			</a:t>
            </a:r>
            <a:r>
              <a:rPr lang="en-US" sz="2000" b="1" dirty="0" err="1" smtClean="0">
                <a:solidFill>
                  <a:prstClr val="black"/>
                </a:solidFill>
                <a:latin typeface="Kozuka Gothic Pro L" pitchFamily="34" charset="-128"/>
                <a:ea typeface="Kozuka Gothic Pro L" pitchFamily="34" charset="-128"/>
              </a:rPr>
              <a:t>M.Ed</a:t>
            </a:r>
            <a:r>
              <a:rPr lang="en-US" sz="2000" b="1" dirty="0" smtClean="0">
                <a:solidFill>
                  <a:prstClr val="black"/>
                </a:solidFill>
                <a:latin typeface="Kozuka Gothic Pro L" pitchFamily="34" charset="-128"/>
                <a:ea typeface="Kozuka Gothic Pro L" pitchFamily="34" charset="-128"/>
              </a:rPr>
              <a:t> Educational Leadership 	2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prstClr val="black"/>
                </a:solidFill>
                <a:latin typeface="Kozuka Gothic Pro L" pitchFamily="34" charset="-128"/>
                <a:ea typeface="Kozuka Gothic Pro L" pitchFamily="34" charset="-128"/>
              </a:rPr>
              <a:t>(Recruitment for 2013-2014 cohort</a:t>
            </a:r>
            <a:r>
              <a:rPr lang="en-US" sz="2000" dirty="0" smtClean="0">
                <a:solidFill>
                  <a:srgbClr val="0070C0"/>
                </a:solidFill>
                <a:latin typeface="Kozuka Gothic Pro L" pitchFamily="34" charset="-128"/>
                <a:ea typeface="Kozuka Gothic Pro L" pitchFamily="34" charset="-128"/>
              </a:rPr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Kozuka Gothic Pro L" pitchFamily="34" charset="-128"/>
                <a:ea typeface="Kozuka Gothic Pro L" pitchFamily="34" charset="-128"/>
              </a:rPr>
              <a:t>Current Student Summary</a:t>
            </a:r>
            <a:endParaRPr lang="en-US" b="1" dirty="0">
              <a:latin typeface="Kozuka Gothic Pro L" pitchFamily="34" charset="-128"/>
              <a:ea typeface="Kozuka Gothic Pro L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675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38000" t="-7000" r="-4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20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Native and Rural Student Center</a:t>
            </a:r>
            <a:endParaRPr lang="en-US" sz="3600" b="1" dirty="0">
              <a:solidFill>
                <a:srgbClr val="0070C0"/>
              </a:solidFill>
              <a:latin typeface="Kozuka Mincho Pro L" pitchFamily="18" charset="-128"/>
              <a:ea typeface="Kozuka Mincho Pro L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4267200"/>
            <a:ext cx="838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Purpose: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Kozuka Gothic Pro L" pitchFamily="34" charset="-128"/>
                <a:ea typeface="Kozuka Gothic Pro L" pitchFamily="34" charset="-128"/>
              </a:rPr>
              <a:t>Provides Native Alaskan students with a campus "home base" where they feel welcome and at home. 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latin typeface="Kozuka Gothic Pro L" pitchFamily="34" charset="-128"/>
                <a:ea typeface="Kozuka Gothic Pro L" pitchFamily="34" charset="-128"/>
              </a:rPr>
              <a:t>A</a:t>
            </a:r>
            <a:r>
              <a:rPr lang="en-US" b="1" dirty="0" smtClean="0">
                <a:solidFill>
                  <a:srgbClr val="0070C0"/>
                </a:solidFill>
                <a:latin typeface="Kozuka Gothic Pro L" pitchFamily="34" charset="-128"/>
                <a:ea typeface="Kozuka Gothic Pro L" pitchFamily="34" charset="-128"/>
              </a:rPr>
              <a:t>llows them to observe role models, interact with peers, and receive encouragement to adjust to and succeed in the UAS environment while helping them to maintain a sense of their own.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Kozuka Gothic Pro L" pitchFamily="34" charset="-128"/>
                <a:ea typeface="Kozuka Gothic Pro L" pitchFamily="34" charset="-128"/>
              </a:rPr>
              <a:t>Plans and implements culturally relevant activities on the university campus and in the community.</a:t>
            </a:r>
            <a:endParaRPr lang="en-US" b="1" dirty="0">
              <a:solidFill>
                <a:srgbClr val="0070C0"/>
              </a:solidFill>
              <a:latin typeface="Kozuka Gothic Pro L" pitchFamily="34" charset="-128"/>
              <a:ea typeface="Kozuka Gothic Pro L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78" y="1692812"/>
            <a:ext cx="3444244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36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3000"/>
            <a:lum/>
          </a:blip>
          <a:srcRect/>
          <a:stretch>
            <a:fillRect l="6000" t="5000" r="63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09600" y="1014046"/>
            <a:ext cx="4267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Cultural Activities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err="1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Wooch.een</a:t>
            </a:r>
            <a:r>
              <a:rPr lang="en-US" sz="2800" b="1" dirty="0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 Club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Traditional Foods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Oratory competition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NRSC </a:t>
            </a:r>
            <a:r>
              <a:rPr lang="en-US" sz="2800" b="1" dirty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h</a:t>
            </a:r>
            <a:r>
              <a:rPr lang="en-US" sz="2800" b="1" dirty="0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ome away from home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Native History Month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Spoken Word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Gathering of the Drums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Native Graduation Celebration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  <a:latin typeface="Kozuka Mincho Pro L" pitchFamily="18" charset="-128"/>
                <a:ea typeface="Kozuka Mincho Pro L" pitchFamily="18" charset="-128"/>
              </a:rPr>
              <a:t>Etc..</a:t>
            </a:r>
            <a:endParaRPr lang="en-US" sz="2800" b="1" dirty="0">
              <a:solidFill>
                <a:srgbClr val="0070C0"/>
              </a:solidFill>
              <a:latin typeface="Kozuka Mincho Pro L" pitchFamily="18" charset="-128"/>
              <a:ea typeface="Kozuka Mincho Pro L" pitchFamily="18" charset="-128"/>
            </a:endParaRPr>
          </a:p>
        </p:txBody>
      </p:sp>
      <p:pic>
        <p:nvPicPr>
          <p:cNvPr id="14" name="Picture 13" descr="po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4580366"/>
            <a:ext cx="2377244" cy="1688453"/>
          </a:xfrm>
          <a:prstGeom prst="rect">
            <a:avLst/>
          </a:prstGeom>
        </p:spPr>
      </p:pic>
      <p:pic>
        <p:nvPicPr>
          <p:cNvPr id="2050" name="Picture 2" descr="\\sync-al\files$\JR-899965-A\rcadientebrown\Desktop\115046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330" y="1665507"/>
            <a:ext cx="3915783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97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3000"/>
            <a:lum/>
          </a:blip>
          <a:srcRect/>
          <a:stretch>
            <a:fillRect l="-38000" t="-8000" r="-4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4724400"/>
            <a:ext cx="617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Gunalchéesh</a:t>
            </a:r>
            <a:r>
              <a:rPr lang="en-US" sz="20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 to the following </a:t>
            </a:r>
          </a:p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for making this presentation possible:</a:t>
            </a:r>
          </a:p>
          <a:p>
            <a:pPr algn="ctr"/>
            <a:endParaRPr lang="en-US" sz="1200" dirty="0" smtClean="0">
              <a:solidFill>
                <a:prstClr val="black"/>
              </a:solidFill>
              <a:latin typeface="Kozuka Mincho Pro L" pitchFamily="18" charset="-128"/>
              <a:ea typeface="Kozuka Mincho Pro L" pitchFamily="18" charset="-128"/>
            </a:endParaRPr>
          </a:p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The </a:t>
            </a:r>
            <a:r>
              <a:rPr lang="en-US" sz="2000" b="1" dirty="0" err="1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Aakw</a:t>
            </a:r>
            <a:r>
              <a:rPr lang="en-US" sz="20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’ </a:t>
            </a:r>
            <a:r>
              <a:rPr lang="en-US" sz="2000" b="1" u="sng" dirty="0" err="1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K</a:t>
            </a:r>
            <a:r>
              <a:rPr lang="en-US" sz="2000" b="1" dirty="0" err="1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wáan</a:t>
            </a:r>
            <a:endParaRPr lang="en-US" sz="2000" b="1" dirty="0" smtClean="0">
              <a:solidFill>
                <a:prstClr val="black"/>
              </a:solidFill>
              <a:latin typeface="Kozuka Mincho Pro L" pitchFamily="18" charset="-128"/>
              <a:ea typeface="Kozuka Mincho Pro L" pitchFamily="18" charset="-128"/>
            </a:endParaRPr>
          </a:p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The UAS Community and Chancellor Pugh</a:t>
            </a:r>
          </a:p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Kozuka Mincho Pro L" pitchFamily="18" charset="-128"/>
                <a:ea typeface="Kozuka Mincho Pro L" pitchFamily="18" charset="-128"/>
              </a:rPr>
              <a:t>U.A.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84034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1219201"/>
            <a:ext cx="9144000" cy="738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 </a:t>
            </a:r>
            <a:r>
              <a:rPr lang="en-US" sz="2800" b="1" dirty="0" smtClean="0"/>
              <a:t>PRESENTERS</a:t>
            </a:r>
          </a:p>
          <a:p>
            <a:pPr lvl="1"/>
            <a:endParaRPr lang="en-US" sz="1400" b="1" dirty="0" smtClean="0">
              <a:solidFill>
                <a:srgbClr val="FF0000"/>
              </a:solidFill>
            </a:endParaRPr>
          </a:p>
          <a:p>
            <a:pPr lvl="1">
              <a:lnSpc>
                <a:spcPts val="3000"/>
              </a:lnSpc>
              <a:buFont typeface="Arial" pitchFamily="34" charset="0"/>
              <a:buChar char="•"/>
            </a:pPr>
            <a:r>
              <a:rPr lang="en-US" sz="2400" b="1" dirty="0" smtClean="0"/>
              <a:t>  Dean Deborah Lo, UAS School of Education</a:t>
            </a:r>
          </a:p>
          <a:p>
            <a:pPr lvl="2">
              <a:lnSpc>
                <a:spcPts val="3000"/>
              </a:lnSpc>
              <a:buFont typeface="Arial" pitchFamily="34" charset="0"/>
              <a:buChar char="•"/>
            </a:pPr>
            <a:r>
              <a:rPr lang="en-US" sz="1600" b="1" dirty="0" smtClean="0"/>
              <a:t>  Ronalda Cadiente-Brown and Jasmine Jackson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lvl="1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  Dean Marsha Sousa, UAS Vice Provost for Research</a:t>
            </a:r>
          </a:p>
          <a:p>
            <a:pPr lvl="2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FF00"/>
                </a:solidFill>
              </a:rPr>
              <a:t>  Paul Brewster, Assistant Station Director, USDA Forest Service</a:t>
            </a:r>
          </a:p>
          <a:p>
            <a:pPr lvl="2">
              <a:lnSpc>
                <a:spcPct val="150000"/>
              </a:lnSpc>
            </a:pPr>
            <a:r>
              <a:rPr lang="en-US" sz="1600" b="1" dirty="0" smtClean="0">
                <a:solidFill>
                  <a:srgbClr val="FFFF00"/>
                </a:solidFill>
              </a:rPr>
              <a:t>	Pacific Northwest  Research Station</a:t>
            </a:r>
          </a:p>
          <a:p>
            <a:pPr lvl="2">
              <a:lnSpc>
                <a:spcPts val="3000"/>
              </a:lnSpc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FF00"/>
                </a:solidFill>
              </a:rPr>
              <a:t>  Rick Edwards, Lead Scientist, USDA Forest Service</a:t>
            </a:r>
          </a:p>
          <a:p>
            <a:pPr lvl="3">
              <a:lnSpc>
                <a:spcPts val="3000"/>
              </a:lnSpc>
            </a:pPr>
            <a:r>
              <a:rPr lang="en-US" sz="1600" b="1" dirty="0" smtClean="0">
                <a:solidFill>
                  <a:srgbClr val="FFFF00"/>
                </a:solidFill>
              </a:rPr>
              <a:t>	Héen Latinee Experimental Forest, Juneau, AK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/>
              <a:t> Dean Sousa, UAS School of Arts &amp; Sciences</a:t>
            </a:r>
          </a:p>
          <a:p>
            <a:pPr lvl="2">
              <a:lnSpc>
                <a:spcPts val="3000"/>
              </a:lnSpc>
              <a:buFont typeface="Arial" pitchFamily="34" charset="0"/>
              <a:buChar char="•"/>
            </a:pPr>
            <a:r>
              <a:rPr lang="en-US" sz="1600" b="1" dirty="0" smtClean="0"/>
              <a:t>  Assistant Professor Xh’unei Lance Twitchell</a:t>
            </a:r>
          </a:p>
          <a:p>
            <a:pPr lvl="2">
              <a:lnSpc>
                <a:spcPts val="3000"/>
              </a:lnSpc>
              <a:buFont typeface="Arial" pitchFamily="34" charset="0"/>
              <a:buChar char="•"/>
            </a:pPr>
            <a:r>
              <a:rPr lang="en-US" sz="1600" b="1" dirty="0" smtClean="0"/>
              <a:t>  Nae Tumulak, UAS undergraduate student</a:t>
            </a:r>
          </a:p>
          <a:p>
            <a:pPr algn="ctr">
              <a:lnSpc>
                <a:spcPct val="150000"/>
              </a:lnSpc>
            </a:pPr>
            <a:endParaRPr lang="en-US" sz="1400" b="1" dirty="0" smtClean="0"/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endParaRPr lang="en-US" sz="2000" b="1" dirty="0" smtClean="0"/>
          </a:p>
          <a:p>
            <a:pPr algn="ctr">
              <a:buFont typeface="Wingdings" pitchFamily="2" charset="2"/>
              <a:buChar char="ü"/>
            </a:pPr>
            <a:endParaRPr lang="en-US" sz="2800" b="1" dirty="0" smtClean="0"/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pic>
        <p:nvPicPr>
          <p:cNvPr id="5" name="Picture 4" descr="ed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39747"/>
            <a:ext cx="1447800" cy="141825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600" y="990600"/>
            <a:ext cx="80772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 smtClean="0"/>
          </a:p>
          <a:p>
            <a:pPr algn="ctr"/>
            <a:r>
              <a:rPr lang="en-US" sz="3600" b="1" dirty="0" smtClean="0"/>
              <a:t>UAS CORE THEMES</a:t>
            </a:r>
          </a:p>
          <a:p>
            <a:pPr algn="ctr"/>
            <a:endParaRPr lang="en-US" sz="32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STUDENT SUCCESS</a:t>
            </a:r>
          </a:p>
          <a:p>
            <a:endParaRPr lang="en-US" sz="28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2800" b="1" dirty="0" smtClean="0"/>
              <a:t>  TEACHING AND LEARNING</a:t>
            </a:r>
          </a:p>
          <a:p>
            <a:endParaRPr lang="en-US" sz="2800" b="1" dirty="0" smtClean="0"/>
          </a:p>
          <a:p>
            <a:pPr lvl="2">
              <a:buFont typeface="Arial" pitchFamily="34" charset="0"/>
              <a:buChar char="•"/>
            </a:pPr>
            <a:r>
              <a:rPr lang="en-US" sz="2800" b="1" dirty="0" smtClean="0"/>
              <a:t>  COMMUNITY ENGAGEMENT</a:t>
            </a:r>
          </a:p>
          <a:p>
            <a:endParaRPr lang="en-US" sz="2800" b="1" dirty="0" smtClean="0"/>
          </a:p>
          <a:p>
            <a:pPr lvl="3">
              <a:buFont typeface="Arial" pitchFamily="34" charset="0"/>
              <a:buChar char="•"/>
            </a:pPr>
            <a:r>
              <a:rPr lang="en-US" sz="2800" b="1" dirty="0" smtClean="0"/>
              <a:t>RESEARCH &amp; CREATIVE EXPRESSION</a:t>
            </a:r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1143001"/>
            <a:ext cx="9144000" cy="715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 </a:t>
            </a:r>
            <a:r>
              <a:rPr lang="en-US" sz="2800" b="1" dirty="0" smtClean="0"/>
              <a:t>PRESENTERS</a:t>
            </a:r>
          </a:p>
          <a:p>
            <a:pPr lvl="1"/>
            <a:endParaRPr lang="en-US" sz="1400" b="1" dirty="0" smtClean="0">
              <a:solidFill>
                <a:srgbClr val="FF0000"/>
              </a:solidFill>
            </a:endParaRPr>
          </a:p>
          <a:p>
            <a:pPr lvl="1">
              <a:lnSpc>
                <a:spcPts val="3000"/>
              </a:lnSpc>
              <a:buFont typeface="Arial" pitchFamily="34" charset="0"/>
              <a:buChar char="•"/>
            </a:pPr>
            <a:r>
              <a:rPr lang="en-US" sz="2400" b="1" dirty="0" smtClean="0"/>
              <a:t>  Dean Deborah Lo, UAS School of Education</a:t>
            </a:r>
          </a:p>
          <a:p>
            <a:pPr lvl="2">
              <a:lnSpc>
                <a:spcPts val="3000"/>
              </a:lnSpc>
              <a:buFont typeface="Arial" pitchFamily="34" charset="0"/>
              <a:buChar char="•"/>
            </a:pPr>
            <a:r>
              <a:rPr lang="en-US" sz="1600" b="1" dirty="0" smtClean="0"/>
              <a:t>  Ronalda Cadiente-Brown and Jasmine Jackson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lvl="1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b="1" dirty="0" smtClean="0"/>
              <a:t>  Dean Marsha Sousa, UAS Vice Provost for Research</a:t>
            </a:r>
          </a:p>
          <a:p>
            <a:pPr lvl="2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 dirty="0" smtClean="0"/>
              <a:t>  Paul Brewster, Assistant Station Director, USDA Forest Service</a:t>
            </a:r>
          </a:p>
          <a:p>
            <a:pPr lvl="2">
              <a:lnSpc>
                <a:spcPct val="150000"/>
              </a:lnSpc>
            </a:pPr>
            <a:r>
              <a:rPr lang="en-US" sz="1600" b="1" dirty="0" smtClean="0"/>
              <a:t>	Pacific Northwest  Research Station</a:t>
            </a:r>
          </a:p>
          <a:p>
            <a:pPr lvl="2">
              <a:lnSpc>
                <a:spcPts val="3000"/>
              </a:lnSpc>
              <a:buFont typeface="Arial" pitchFamily="34" charset="0"/>
              <a:buChar char="•"/>
            </a:pPr>
            <a:r>
              <a:rPr lang="en-US" sz="1600" b="1" dirty="0" smtClean="0"/>
              <a:t>  Rick Edwards, Lead Scientist, USDA Forest Service</a:t>
            </a:r>
          </a:p>
          <a:p>
            <a:pPr lvl="3">
              <a:lnSpc>
                <a:spcPts val="3000"/>
              </a:lnSpc>
            </a:pPr>
            <a:r>
              <a:rPr lang="en-US" sz="1600" b="1" dirty="0" smtClean="0"/>
              <a:t>	Héen Latinee Experimental Forest, Juneau, AK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 Dean Sousa, UAS School of Arts &amp; Sciences</a:t>
            </a:r>
          </a:p>
          <a:p>
            <a:pPr lvl="2">
              <a:lnSpc>
                <a:spcPts val="3000"/>
              </a:lnSpc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FF00"/>
                </a:solidFill>
              </a:rPr>
              <a:t>  Assistant Professor Xh’unei Lance Twitchell</a:t>
            </a:r>
          </a:p>
          <a:p>
            <a:pPr lvl="2">
              <a:lnSpc>
                <a:spcPts val="3000"/>
              </a:lnSpc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FF00"/>
                </a:solidFill>
              </a:rPr>
              <a:t>  Nae Tumulak, UAS undergraduate student</a:t>
            </a:r>
          </a:p>
          <a:p>
            <a:pPr algn="ctr">
              <a:lnSpc>
                <a:spcPct val="150000"/>
              </a:lnSpc>
            </a:pPr>
            <a:endParaRPr lang="en-US" sz="1400" b="1" dirty="0" smtClean="0"/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endParaRPr lang="en-US" sz="2000" b="1" dirty="0" smtClean="0"/>
          </a:p>
          <a:p>
            <a:pPr algn="ctr">
              <a:buFont typeface="Wingdings" pitchFamily="2" charset="2"/>
              <a:buChar char="ü"/>
            </a:pPr>
            <a:endParaRPr lang="en-US" sz="2800" b="1" dirty="0" smtClean="0"/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12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381000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1000" y="1447801"/>
            <a:ext cx="87630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1400" b="1" dirty="0" smtClean="0"/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endParaRPr lang="en-US" sz="2000" b="1" dirty="0" smtClean="0"/>
          </a:p>
          <a:p>
            <a:pPr algn="ctr">
              <a:buFont typeface="Wingdings" pitchFamily="2" charset="2"/>
              <a:buChar char="ü"/>
            </a:pPr>
            <a:endParaRPr lang="en-US" sz="2800" b="1" dirty="0" smtClean="0"/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6" name="Picture 2" descr="C:\Documents and Settings\racaulfield.UA\Local Settings\Temporary Internet Files\Content.Outlook\8ECZ6E04\regents-slides (3)\regents-presentation.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Documents and Settings\racaulfield.UA\Local Settings\Temporary Internet Files\Content.Outlook\8ECZ6E04\regents-slides (3)\regents-presentation.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racaulfield.UA\Local Settings\Temporary Internet Files\Content.Outlook\8ECZ6E04\regents-slides (3)\regents-presentation.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racaulfield.UA\Local Settings\Temporary Internet Files\Content.Outlook\8ECZ6E04\regents-slides (3)\regents-presentation.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Documents and Settings\racaulfield.UA\Local Settings\Temporary Internet Files\Content.Outlook\8ECZ6E04\regents-slides (3)\regents-presentation.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Documents and Settings\racaulfield.UA\Local Settings\Temporary Internet Files\Content.Outlook\8ECZ6E04\regents-slides (3)\regents-presentation.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Documents and Settings\racaulfield.UA\Local Settings\Temporary Internet Files\Content.Outlook\8ECZ6E04\regents-slides (3)\regents-presentation.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Documents and Settings\racaulfield.UA\Local Settings\Temporary Internet Files\Content.Outlook\8ECZ6E04\regents-slides (3)\regents-presentation.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Documents and Settings\racaulfield.UA\Local Settings\Temporary Internet Files\Content.Outlook\8ECZ6E04\regents-slides (3)\regents-presentation.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838200"/>
            <a:ext cx="3733800" cy="800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/>
          </a:p>
          <a:p>
            <a:pPr algn="ctr"/>
            <a:r>
              <a:rPr lang="en-US" sz="3200" b="1" dirty="0" smtClean="0"/>
              <a:t>STUDENT SUCCESS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>
                <a:solidFill>
                  <a:srgbClr val="FFC000"/>
                </a:solidFill>
              </a:rPr>
              <a:t>What is it?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Confidence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Competence</a:t>
            </a:r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3" name="Picture 12" descr="5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914399"/>
            <a:ext cx="3733800" cy="55934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67200" y="59436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Juneau Commencement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Documents and Settings\racaulfield.UA\Local Settings\Temporary Internet Files\Content.Outlook\8ECZ6E04\regents-slides (3)\regents-presentation.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Documents and Settings\racaulfield.UA\Local Settings\Temporary Internet Files\Content.Outlook\8ECZ6E04\regents-slides (3)\regents-presentation.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University of Alaska Southeast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algn="ctr"/>
            <a:r>
              <a:rPr lang="en-US" dirty="0" smtClean="0"/>
              <a:t>Thank You!</a:t>
            </a:r>
          </a:p>
          <a:p>
            <a:pPr algn="ctr"/>
            <a:r>
              <a:rPr lang="en-US" dirty="0" err="1" smtClean="0"/>
              <a:t>Gunalchéesh</a:t>
            </a:r>
            <a:r>
              <a:rPr lang="en-US" dirty="0" smtClean="0"/>
              <a:t>! </a:t>
            </a:r>
          </a:p>
          <a:p>
            <a:endParaRPr lang="en-US" dirty="0" smtClean="0"/>
          </a:p>
        </p:txBody>
      </p:sp>
      <p:pic>
        <p:nvPicPr>
          <p:cNvPr id="5" name="Picture 4" descr="ed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4991878"/>
            <a:ext cx="1905000" cy="186612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838200" y="24384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762000"/>
            <a:ext cx="3505200" cy="9061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/>
          </a:p>
          <a:p>
            <a:pPr algn="ctr"/>
            <a:r>
              <a:rPr lang="en-US" sz="3200" b="1" dirty="0" smtClean="0"/>
              <a:t>STUDENT SUCCESS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2800" b="1" dirty="0" smtClean="0"/>
              <a:t>Overcoming obstacles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Developing mastery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Creating a livelihood</a:t>
            </a:r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2" name="Picture 11" descr="Sitka Construction Te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1905000"/>
            <a:ext cx="5453220" cy="426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43400" y="5791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UAS Sitka Campus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990600"/>
            <a:ext cx="3733800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/>
          </a:p>
          <a:p>
            <a:pPr algn="ctr"/>
            <a:r>
              <a:rPr lang="en-US" sz="3200" b="1" dirty="0" smtClean="0"/>
              <a:t>STUDENT SUCCESS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Becoming a </a:t>
            </a:r>
          </a:p>
          <a:p>
            <a:pPr algn="ctr"/>
            <a:r>
              <a:rPr lang="en-US" sz="3200" b="1" dirty="0" smtClean="0"/>
              <a:t>lifelong learner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Giving back</a:t>
            </a:r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219200"/>
            <a:ext cx="5103876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838200"/>
            <a:ext cx="37338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/>
          </a:p>
          <a:p>
            <a:pPr algn="ctr"/>
            <a:r>
              <a:rPr lang="en-US" sz="3200" b="1" dirty="0" smtClean="0"/>
              <a:t>TEACHING &amp; LEARNING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Active, engaged learning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Place-based learning</a:t>
            </a:r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2" name="Picture 11" descr="UAS photos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762000"/>
            <a:ext cx="4324350" cy="576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University of Alaska Southeast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990600"/>
            <a:ext cx="704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838200"/>
            <a:ext cx="3733800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/>
          </a:p>
          <a:p>
            <a:pPr algn="ctr"/>
            <a:r>
              <a:rPr lang="en-US" sz="3200" b="1" dirty="0" smtClean="0"/>
              <a:t>TEACHING &amp; LEARNING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2800" b="1" dirty="0" smtClean="0"/>
              <a:t>Supportive learning environments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Setting high </a:t>
            </a:r>
          </a:p>
          <a:p>
            <a:pPr algn="ctr"/>
            <a:r>
              <a:rPr lang="en-US" sz="2800" b="1" dirty="0" smtClean="0"/>
              <a:t>expectations</a:t>
            </a:r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</p:txBody>
      </p:sp>
      <p:sp>
        <p:nvSpPr>
          <p:cNvPr id="61446" name="AutoShape 6" descr="data:image/jpg;base64,/9j/4AAQSkZJRgABAQAAAQABAAD/2wCEAAkGBhQSERUUEhQWFRUWFhoYGBcYFx0XGBocGhgYGBgcGxcaHiYeGBwjHRwbHy8gIycpLCwsGB4xNTAqNSYsLCkBCQoKDgwOGg8PGiwkHyQqLCwsLCksLCwsLCwsLCwsLCwpLCwsLCwsLCwpLCwsKSwpKSwsLCwsLCwsKSwsLCwsLP/AABEIALMBGQMBIgACEQEDEQH/xAAcAAACAgMBAQAAAAAAAAAAAAAFBgQHAAIDAQj/xABIEAACAQIEAwUFBQUHAgYBBQABAhEAAwQSITEFBkETIlFhcQcygZGhI0JSscEUYtHh8BUzcoKSorJDwhYkNJPS8VMIF0RVc//EABkBAAMBAQEAAAAAAAAAAAAAAAIDBAEABf/EACwRAAICAgIBAwQCAAcAAAAAAAABAhEDIRIxBCJBURMyYXHh8BQjM0KBodH/2gAMAwEAAhEDEQA/AGXmHm65YcxB9QD+Yodb9q/4rFr1ykfrWvPuB7xNIYw+teS/IabK4wTLIt+04NtYtfWtj7SwP/49r60mYbgOZJC7dRpQ4cYxOFY9jedfEbg+oOh+IpUPKlKVJhvFFDvi/aMHEC0qHoVJEfCYPxqD/wCOm/FEeJpZ/wD3L4gCBnZyZ2S2dt91rc+0ziA3D/8AtWv/AIVWub/q/wDRel/f4GE89t+L614efH8frSpjPaDi8ShR0e4pG37PaJ9QVSVPmINBLnEGBAa1dWdsy5Zjfcia5/UCTg+yxP8Ax4/iaz/x+3ifnSpgOAYi9bV0TusJHfUHqNQTptS//ag3yt8h/GuX1GBHJik2k9rsswc/N4/WvTz+fxfWqyPEv3H/ANNatjw0gB9dPdPXTXwrUsgy4Fmj2iD/APIv+sfxphw/NmDYA/2hlPgbLSPIwxE+lVTxHCA3VBAPdPT94CtFw1ofdQn0H5xQrKd9Oy4RzBhDtxJPjaf+Nbf23hf/AOyt/wDtt/GqaL2VjNaUSATGUwCJ6evrXDJDMF/ZwMxjP2U9Nu0Ex9N6ZGbfar+/sXKPFdluca5ntWUVrWMS+SwBVQQQIY5tSdJAHxFCRz434qrm/hiVMnDePdayDprplg/KhtuwsDTp4NTVv3AtFtDntp3+tdBzy34qqO5ZUARI1Ufe8dakrhl8WH+Z6KvyZa+C1Dzw0xO/5V0HOrf0aqcWPtFAdgCrE99hsVjUnzNTLfDgT/fMB1m7+U11fk60WaOd7nRGP+YVontFcMVNppBgrnGbeB3Yk/Cdx4iq4walWuDOzBWABLZvuKdxpuajcQsmcwJDeMmh506NcLVos7G+1TIoC2nLmdyIAE6xoSNDroNNxFDML7Q3dnLknumIMKJWQYiTG8CJ0ik3gXMz4e5OVbiyZRlVg0sDrI072U6fh67VIPDmbEYqCAUW5dMExopeBp5gbDbpRcnQMYO/UM1vn9y0FjGaJ30mDpRLh/PBN9gWOUFtfRiBpVd4azP+o/maL8ucNu3XJtKzMFzHKhfdiPugxr18qHk6G1sdeM86MHUKT7s/NoH5UUTmpiuhJPlt8TsPnVf8Swd0Xst1HRgiQGBBILtrqqn6UUT9okLkBggalV2jYMRXW2zqQXXnR2vsJj7Vh47Ej0NHU5jPj8SZ/lVXYXFhXJdkQ9pcJLtoDmY6lZPyBqY3NQIhASfxAHLp/i1Om0RWSk47YcYpvQ78Z5tZTaAPvF5+AX+PhW2A5whSWP3iAToND4tC/Wqq4hzJJlszETGkRO8E69BQjEczkHuqPjJP6UCnOX2oJwjF+pn0DwznFXbKGBPlLfWAvyY0zf2n6/L+dUJ7NeI3L1/vHTKTER1Aq5+z/qaYnJakJkovaAfOAVwYZT6EGkK1gu/8aAe0Zj2za+NOIIt2hcIkKik9Oi9em9eb5WD6W0+xmGfIbuEYEC1HlVd84YZbTknQTTDguasSS/Z27DW1YjvXQjKAFIJ1Iac248DVe84cZu4rEhcmVgQioGDQxgt3hoTJidhlqTxvFm8qcuh+WSS0zXA3lZxlBL6gDoc0DfpU/wDtBGBU6EqY+R60yco8ipbGe8c9zf8AdHp4nzqLzJ7OyqNdw7AwCchnXrAPjExXrKMLr2AcJJbBWHw47NOncXbQ+6KG8cDZrUszDvwCSei+NEOC8QF2ysnUQuv+34kCo3HHFxrPYlbmlyYYeFvr0oPVzr9i12R7HGcQihEvXFUbKDoOtDktAMmk99NPHvrpUh7DrqyAD/GtTbHCG7rHowaAJHdIOrdKxS4vYaxRduK7D1jG2zocCrmT3v2q4hMnSVClQfTSoFzhvau9y2LNpTh7b9mcQWYAm9oCbYLP3ScnmupnQhZ5kwoA7TOp6xbB19Qp/OoOD4thcxRILPbsW1LWQSGD3c+uSQ3eTv76b6aFHlTtCnGtI68VwoW7J2Fpj/uoLyjgDicSzXJ7K2RIHU/dWfh9KPc6OUceBtQf9ZI/KtORrC9g4IDC5cOcEbGANI39aVgtY3L50VpKU0vgasTwXC4lYa2oy/eWUZdPEgaesiq9v8Pa3euWR2b9m2jdgLpKsgZTOViunSYmYqwP2S3kNsIyoYggQNvEaAbaafGkfD2rVziN5GHaILigZiZ7lp03EE94Ab9KrxK/SL8lcVZrewTZWOVNj/0CvTyTSoKYBoXT7qnb90eNPWM5ewy2rhFtZCOQZM6W5GhJET6Ghy8GsJYLsJy4VLhIAPey3WOjD90U9Y2tEDnYpYiyANTqpEAbkzMeVaf2kBuDrvr8dvCtOEWWuMsI1xpByiAN57zEgKDoNTqJp64l7PVt4MAL2uKJ7Rlt66HQqDtAGxJElaCvksWNNCrZTNeQgyOzYz/mSpt27GUfvr+dQuXOHZ7rJmZCltzBGoh1BUqdtR8NK6MNU1+8PyNZKLRM1To0tNL3j43P+xK0xJ0rvhXUdrr/ANVvyWvFQHMx91eniSdB+tIlp2OiiBYwDE5ogEiCf8aEx8AR8aZMKVL4tyfft3AsQZJUAD009aYuVeVTiEW7dMAwVEdOhJ/Twrzj3JpwSdspzWh7xjVZ6keHnRqdqmMlCxIwtxAAWZRrOpjck+tEeWeaLeFLMUuOSigBYXUGTLMdOmwNQ+YuGLaa3cQDJd2I2nf6jX4Gg7PodY038POseRrSRqwpptsO3sZieM4pmtWmCKFRsrkiFzRLsRJ1Ogj0FDMfw7G4Pu4kXrQbqWbK/wDmVsrHymn3lE3sDhrK27AdGQXGfNHecAkdddYEjpvThxXEG+Wwl3DdpZuLBfcToCddiJkESRHTSdjmtv4NWCoopHD5SAVj+vOpVgS1Q8Hgnts9o6lLjKPEwxH8/jRexgwjRcMEjYCTrUmSD5tIfGSrYNxmHHhUS3woZgDA6k0f4hwm4AGSHAMmDBAGsld49JqTwvBNkZgYZgQG8PP5/lToaWxGSVvQT5GwyLd7kbeZ0BHj5kbCrWqreR5a+7Ek9BO57wPyjKPnVp02PuIkUH7Rv75vjTTjcdbfDXbSnvpYQsIIgFU67Go3N3CkuMbtyMvaG20kqBopVgVBJMk6elLuHx/YKVt5nLDIWbvEoDmCwdAAeu58BFB5NZNe6NwQa2SsJdh7iZc7XCuUBSx0gkKBrMCPSaG8t2jcximPdvOSI2lTGnqIrc8QuGJAPlO1b8LumzjFeCVe5JO5krrPjuSPGPGgwppu/gpe+PwmWJhcNibLhu0zWz91oM+kIMvwNacdxWJPaZSBaQEmAOgMzKExtswOtdMVdxDZcuTs9wxYyPGRlI8Y326UG5i4ves28S9xk7MrlUQQ7sygAAbADWfIE01JjJ0oiPyd1Uk6jMPDrO/WYH9Gu3DQP2ogCAO3EeABUD6Vy5KwJaWBjKVgHqC2usiNjrrtXjP2b3HmD9qADoTmICkabCN6KauUkiBdI74Gy2NxgsqYUHfwA3I8WNW/wnkDDInuZjEElmJP10+FVp7PcEO0Fy2YJVkYnWHDBgfIFD/tPnVoYH9oSVe5JZWIgkgREESZHpXSSWirGnxEf2kckW8LZ7eySFzAMhMiD4E6jpvSTgcKFxGFIMhzZueEZrkR5xlq3eNcGufsrrdum53lZcxzQFYXCSW30XWap3BYqHS7+Fw0bDRs4HkJJrquLoCepDJz7cbtwCO7kUD4lprbklibRdIJDarMSCNCPA/zqO/F/wBsuyyjQQoA2AJIknfeanW81k/ZsBO40jY7wPzqeFxhwaCWnyJnHeMpYtG4iNmBiCuUZjtPQj0mlDku6f2pGOpYmfUhzNEubOOB7QQowuZ5nTJAmDEkkkHaI6+FBuD5bAF0MDGjKR1P3R5/x9a9HxcMprX9RL5edJqyyMdiA+GxBQ5ylq5mykHLCEHNGxG9c8GQ4IKMUNu1b7yEK0C5IGYQ4IO4kVXmE4jcuBrST33JCDVmZoUDT3vSuuK7ey4tXsyiVYq7CNJXaYgAkUTmuXF9iFB1ZYPAuC2VthBmlRIKsQLg1yE5TDaQNdoIo/Ywlu6idvbz5FEZ12I8ATr60p8t4wsrk24QqpIy5SQ+cFsq6KCFgR0WaLNzHhrCjIGusPD7uke825jqJqO6dHrRacbaAHMl4Wr967agXGAzAfhDW0EjxOb4gUl3MYdNjr19DR/iXFhda6x7pcKqxuPtg5kjX3AFny86A4jAl3ZbAZsozd7KDpIJ3iJI+dPS0efklcujtw8yrH95v0qVh8R2gW0D791UPkWIH9fGufD8MypDiGmTqD7wBGoMbGo2HxXZl3G4cOPUFgPppSJK2xsHRc3AuFvYvWwryh+6sgFANJBJlthm9fgVbh95lui7cm2ysNydCCIymVI8xBpe4RxBb/ZXVDPbKgrAzEN1BM6fMbGivMfGWw2DuXMoZ11FsTlPfUAeIBkAx1mK5dbKWlVlUcXD28Lbw9wd5MQ5B37uRoHzJoDiJCEjeP50V4hj2xB7W4fHQbktOgGwgQP8oqEtvOCMukawe9A3PmB5UHF2mZzik0PfA+LG5hLOUmIWQu6kCNBBDAHSD4U5YbiZQM7d1MpJLRJjWcoEL8z8KrzlPheUBA7K0krGzA6x4HWfD6Ub50u9jgbua4WZlyiTsDofmJFCo09fIayNxpipwe4cRde4gyZ3yqDqR+InxMCfiasfCcoWLiKGmR97STPiIj4VXXJ+FZxhsjBSe2eT1ILIJ8pqz+W7dybyO4JVBlInQyT1M7RuaKrkzo3VnmN5W7JNDOvcbaCdgfDWNfOkrmK/2K29FVbtudog7OBJ6yDoNmqxLti9+xv2l3PlZHU6yIuAxmk5hHkKAe0Pl5cRgbZOnZODMdCpU/mvyrpRXKhPXaAvJeLQt3QigADugDczrqddDVm9p/U1VXs94WtpmAMyVO0fij1q1exHhTIqrTYmbumUnzxcPbEH3VJaOk9P68qZOWeG28lvQEQCDE+8JJ8pmgPPYCsxYEySfl4+utGuF4JltqqXSgtiCI3A2MkwJ0PXeiyU5DsHJxGleBWSP7pPXIJn1ApH5ma1h8baECNHYengdtp0pocG6qfaFDAJiO91OhEbUr89WV7RNiVRteu2n1/IUul2NkmhwucPu2e9Zy3LbCcjSInqrCfkR8RSB7TsO720ZyEytAQGQSw2nSSACZjbSutj2kYrDoLYWzcQKAhdWzAdBKuuaNtRSrxnjF3FXM95sx6ADKq7SFXp+ZjWabixy0/Yjy5dOJy4XedLZVfvMJjfLrtPWTWuK6Dqd/HTzrmDAry9d8dSKa1TsXDZ05e40cLiVYluzLDtFB3GomOpWZH86u3Cg3oe0VuKVGpJO48QwlT4Gvn+6NZ/rxq2/Z4oe0EbRgJGpGZfUHWD06UvMumU+PJ7Ry9qnFQuHXDzme4wLRsFQgkR0lo08jVbWz9nqeoin72i8CZmNxQT2a6gdFGpMUscqYBb9y5YufftkKeoZStzSdpCsK6FKB0ouWQIcn8tYu+w7NQiTq7mPkNT8hVp4H2Z2hq7kmOggfUkmvcFwu4iJ+z5SIAOZnGUDSQEK5j11NG8Pfvdkwmbg0Gvx3yn8j8d6BU9jeNaQgc78hgwtt1Rls3bis2g+y7MwW+7oTB8fWq/t8BDWwoWbjQR07xBhROy9DVn87cQewMLfxFsm322S6oPaTbYKxmQoEsugmCVB6wAlvmfDYrM1iybeSO+yqPeDbZSTOh+dW+Plx4ccnJW/Y8zycU8uWKi6XbB3K3ItyxeTEXL6qyNIVAWkEQwZjlEEEjQHffamq/w2zccF0DspkZtR8tvnQQ8QPj0/WP4UQF5lUkROsSJHhMda8fJFzlyfZ6EajpAnnXjRsjsrZhro+0I3CAkAf5tvRT40N4ZwQ37DOSQJCqB9476n8I8BufKl/it1rl5ySS0xmJ1LDrP9AVY/J+CJwthWzR/esDaOUgTlAuZhBgggZT186qUOMEjoyuWxdx/JNwEgE91cwGWNp008qGW8LlcB2yhtCwAJE9Ndx/Crh4taUXkcgw6FWhHcQYYEqmoiIk/iNU1xzCm3iro2S3eYDX8LmKKNvszIlWjvxPBdjDB8ykkQVykZVB3BIPyFC8Jgy8ysrkBJI7o97c7daI449rkTYBpYjwyAaeekD18qm3CCpWIGoiekR/X86RnzLHSRJKVOiPyhxhcIbiPeNlZzCDEhtYggzEDp1NT+Mc3nEPksh2tqMxJJBZgCS7k6wBsI01MCgB4OXuMxBOogD9eg+PyoinCctt9QCF0A2mVWSTqd6XPLjdL3YPNtcRm5F5TTE2jdvgkOzZQDAAkidPHX4UYxnszFhS2HBdZnKP7xT4ofvea9R6CufJmOvWreHTITaNu2uYldCQoBAABI1nUnrTtixiFvoEYdn1DMVEa7ZRq0x70j8qei9rVIrTt7dtULDL9ooI2EM2XMOoAbKCOk+lHON8tW8UrLeVTBZRA1EGMwO8nQjwnbemrmPkyxiYZ1IBOa4oIyudpZTudZ0gmNZpc4VxcKtxry5hbJza6Eqqg6g7FlI85p+FJT9Ssh8tzeK4OtilcwKYL9mEns7dwWy2xhxcaTGnvFabuB2nTEXMveVj3WkiR0Ld4ifRaGcx8CN/A3G+9nUj/AELH50X5dwdxFVlcjQSInWNfrU0ZW7/J6OKXGNP4C2LsFLPZkibjyQoIUAQTAJMSY0nrWcXwofA3Ebqja+ECZ+lQ7+JYPmclicwHgIAgAdN5ovi7iiwufRWhT6P3fnBoOdz0BMr7kls1xzt3l/4yB8ARVm5ar7lfhhw9x7bGStwydtd/rMjyNWD2lMxu7YrJ7FN+0C534gGSRB6z5Vy5T4iHtMjEh7ZyydQZJK5p6xI18BUnn1xn1bqxgbjUAa+tcuQbKXGckSCApmIJkkgazIGVo8CT4wUrG4XTGvD4eEBYqAPBT9CWMa+FIfHOMrfvMbYlO7bVuhyli8dYk/QeNP8AjuFJZtOyglgvdDMSMx0UgEwI3+FVXgCMpUsV7IgqI7zI494+gA06FutZL7Rk5W0ccWJQSIIMfA0S5V5NucQa4tq5aRrYUhbhIz5iR3coJ0jwO4rjjLS5GA6CZPzH5UII+mo8v4VT40uUCHyVUw9i/Z9i7eLs4W6io14nKwYOuVffbumQFBnUCaDc1ct3sHeNu6pjo26kT49PSrG9j9q5fv3r1241wWbYtIHZny9o2Y5cxIAi3BAqxebeXbeMstauyMwIDAAsp8RPp8a2TqQEeqPmbB4ctLwcqkBj/jMD56/KrM9n9kiywA1Vu6w3Hh8DBBruPZHi7dvsbTWWRrguPdzMGOX3F7Mg7atIOu1O3LHJ4sWsjaGMhAO4DuQWIG5DDbwpeR2Pxy4HYcPW7g81zQXkl5/DMgHxAGsedVZwHlC6mKU5SFUK8wQqiRuRuzGAAT1naau+5YC2wuhVE2IEd0DodK8xuF+zIA6j/kJP0oHF1o5T9VgTBF1skqJjdQYaOsH6/CtrZyrIzEEyFVkJJ6ZcwB+Z+NEDw9gcyfEdK1xdwohYW+8PCJ3EkeJAk+cUMWvcqcgRzKLb2biYnL2XZHtTsAIknyIAzDzAqoeXFCYVSPvsz66GJySR/lNOvO3JvEWwz2sNc/abbXTdIZovlT3hbkwtxAxzDUE6CNKVbOCNpBbIIa2AhBEEEDWQdRrO9MmvTRGpXJskYMZrg8AJ+un1ijucFT5b0r4dwboA3yz1B3jcUwW7RjUk+pJpDjbGKWhS47wG4bxZB3T16AnT41cOHu/+Xt21+8oVTBOwGggGNBSLxAnswBuT+Q1/MU68KwNxbaW7q5oMEblSOngY/MGtt0kVxglBTfuw1+05CAynUEwQwgCATmKjxG8eW1UVx2b+Nv3D3bXaud/e7528fM1eeMwRNtwoIJQyYlttNOp9apvmi2bXcYe7JBHulWAKsumxBJmOo+DILeibLLWgPhmzXTGoH8aL20P3Ynz2+NB+Bp7xPVvyH86P2TA9a8/y369exBJ7NnuhF0GY+X1JPTWhl/ijiZVYKkAbmTtr6gUSNqd9agcUtgIfKkYklK2hbk2PnK3Es2Ew5n3WCTEiU0EjpIE9Nx5U+C+WysDJnUCCI89Tl/OqR4DzEMJBuKWtSM4ABIOgDAHQ9ARVk8N9qGAFv++VeuUgz/pUEz5V6mNNrSPR+qpRT9w5zpxi7h7Fs2cvaPdVO8uaAVYkgTvoImR5VQz5nxLkZiqNl6x3Z1InctqTvE06cxe039qGXD2mC2vtMzESQItzlEhVUuDuSfLWg/CXW4GclQ2Y9ydToO8V3PX402cZxi5P4FclqK+Sw+GX0NlbJImANYBJUCYHUgBSfKfCjtjCwIAqsecbYs2sPiVvL2y3TCBu8o+0bOQDOuUASPvCifCvbXaNr7fDsLoH/TZTbY+RYgp6Q0UrHhfFP52G80U2hox9gDNnMZSrz5A6/Qn/AE0F574urYXE212Fq0w8jKEfQrS7hOZ7vEMQXcBUEoiDYTbuBxJ1Y5TJOn3dBIrtzRgWuWrqJ71y6E16Ki2xr8E+tLS45VE2c04OQK5J4redlBdmEwMxzHwEMdfKOlW32b/vfL+VIvJWEt2cR2SrJttGc7t3AZ9ZY6bACrQz/wBTXocF8HnLK2fPXtFxjC4QpI3BgxInr40lYDi960GW1ddA5BYKYkgypPmDqCNR4im72j/3p9aRRTFFUNtjvxfmfij4Rb1zMMO5yh+zQZjqNWCgkEhvI6gzSvb4o+d3dmZnEE9f5b9K6tx7ENhRhi5NhGzZfugyTPgBJMevrTRyVzPwzDYdv2rBdviA5KsVDgrAIntGyoQZ2Uzp50PBdNBObu7FUcXcsc50bp+R/Kp1iwXZUG7uqjSfeIXbc77dahczcVtYjEvdsWBh0ePsgwYAwASIVQATrAGkmpbGNQSCNQQYII1BB6GjUa0gbbdsu/k/jaTdGSGzBbpkNcLIoVe1IOV7uQLnywA+YakElix3FEhQGOYsoAyt47bRtPWqy9l//pyfG435KKZsTez4mygaDJaPxZVIy/GfpUDk+bj+S36a4KX4Hi1czCP661Jtgfp89ai4CzCqOsa1MxK92BoSQJ/X4b0+MSZs55grEsQBl6mNMx8fID51wt4i2X7NXElSQkg6TuPIEHQVlnA2g7O2Z3aO7qQo2UBR3QI6mut3h1tv+iAfxwoYeYI1B9Ke4Rr3J+eTl7f9m6sRtWriaCWueMIGZGvgMjFWzKwBKmDDRlIkHWamPzVhOmJsf+6v8aicWXp7PcDiQt5sO2hCC5b80LFWAH7jQPR0qNzHywuJtnNAuQclzw8FPinQj4jWljnXmqyGw93DXke/ZukgLJVkZYdWYDLDQBv+VPmBxqYi1bu2zKXFkTuJkEHzBkHzBpyVrYqWnZ8+WTlxZUiCoNth1VgxLA/ERTXhrLMPAEbnr6DrWnM3BsnGXeO7dtrfOn3lBtH/AHBT8TRNH8fKamytqWhOTPwVIZOQ+CWzmuOodkIVCROXSWididNd6YxYGdv8WvxAafrQfkO4ftkO3db8x+gpou29ZpijcEFjyuW2RHGlQX5Xs4nCdhiEDoSSAZBWWYqVI1UgH6xtRVbemnXSpIo8cadhTlaoq7EthgtyycFhww7RVe2gtgNBTMVA9Dv4RqKRMRba0cr7xv0PmDVgcawHZYhwdQWJU+IbUH5yPhS/xnCYclWxDtbQSAymJJjQ91uknbpUmTHzdEKyPlxYvDEiNwKBcR4znBVRp4nr8KIc3X8GttUwhuMxJLuxMZQCAACo3Osxpl86WU2Pqfzp2Dw4r1S2OUTLzljJM+HlWi6V0QVkVekl0GYH+tbG+dz0/rSuVYnh6VpwUTHdsR2kkgRmnWAes7nXc0Qu2MOAWKXBrp3wc3nqv0pfwp1HmZ+A/o/Oi5IKa5hBUgp7wzGAY66iu4qhU1ex35Jw9tM15mzZbZNtG7oUTtlGkvcEadLZ/FRbE4LJYsm4SbtsG9cg6l7hdlWB1httfeHhVYWMVdylc6n3V1bKWCZtI1nMHIPnRQ8fv/tGfEFUS4xzB3XKUBJVVg9BAE6QKnWGpcmbOT4Uh04JcC44tBTOqNkKiVlF0JHoCPIirM+FU1yLiVa92ral3aAIjRiqhQOgUAeAAq5O0PhTmLjpHzv7SB9q3rSMq08+0j++b1pFBNah7HTl7mrD2cKLb25uI2xL5LgL5jmVCFZgNFLER1zCAFB9SdI8vCtNawmuSpnN2aoktA1o6T+VdcOgTDqBEtqfzP8ACuFxqyMr2FJcSxfZ1iAuDAXVs7zPTvH+VG8HhGbHWbjxlUkACfeYZVMeUn6VXfJ/GijGzA6uDMeEg1YvKuPa7iEGXRWljuB3WIk+ZFedKLWU9KMovF/wWbh1rzEk5l9f0I/Wu6L4daj414K+sfr+lWogOts6/lQzm7i37Ng7txTDRlQ/vv3VPwJzf5aIWW1pL9rWIPYWU/FdJP8AkQx9WFcctsq8pG1c48h9R+tetc6QT6VqWjo/9fGjKT3LMev5A1Zvso4ppdw5O32qD1OW4B5Tlb1Y1W1odTPx6fzo/wAlYpl4jhAn3ndWH7nZOW+UA/CsBmtDRzpa/wDNIeotuvwLof0oMxhgB1Uj6qf40f5yWbynxVv+QpbxrFQpG4I/gajy/ceTm+4buU8fkvgCMtyFb1AbL6an8qeyulVThLpUgruCCPUEEfWrSwmJFy2rjZlBpmJ6oZhl7EXhOBS0ot2ly20EKsk+8Sx1Op3+tduLXslm43gh+ZED6mh3K3Cf2db6xGbE3XH+FiMseUQPhUfm7iEKLQ3MM3oNh8Tr8Ka/Sh+SVWxLxZAA9R+dLnO3/pW8ip/3LTFjT7vr+QNLfO5/8q/qn/NakjtnnQ+5Fc33k/D+vzr1NhXuLthTCuHG8gEfAg7HT61ijQegr0UqVHoHq9KauUfZ1ieIWnu2GtKqPkPaMyycoYxlRtII3ilY1MwXHsRZXLav3razOVLroJ0BMKwE6b1poe5r9mWJwNgXrzWSudUhHZmlpOxtqI0PWlAGD8T+kUUxXHMReXLev3rqgzluXXdZ2mGYiYJ186GYlO6T5j+B/OiSMNrJ6jroPT+vyopwtpLAAEFSBP7oif8AUfpQlTA03OgH0Ao3wW3DkDZQq+pJlvrWgvoOcocti5g7t9rS3WDAIrAkEKZYwCJnb4Gp9q7aFi4EV3PeNyxci4yDKQHtAgF1XZlBDBddcs05cKtC3bCKAFGgA8KDc0cOtZhdKsrjvdojZMuXXMTqNPGOlLoi5W7F3kXLbxByqIMZSpPdBAbuzqAZnxirf/aB4H5n+NU7yXhmu4hr6nus5ISGkCYGgEAR0G21XB2Xp8v5ULKkUT7SB9s3qaRae/aN/fN60jAUSGs8IrVjW4U+FauvzrTgthL2ZFJ6CPlWz1G4W3dI8D+YFSXrkcdeEYjJibZOxOQ/5tB9Yq3PZ9xJVxRw5WGdRdBA07uYEHw01B9RVMqoLINdXXUdO8KsXkrGAcbEmJtug9TbzAfQ1PKF5k/wyiEv8uvyXtZ0H5UO4mma5a1kKS5E9QMqn/calW7xI/qakDBIQCwBP4ohvmIiiv2F2QV+f1pF9rIC/smUQC14mPGLX86cGufasu8dR8Y+NJ3tSAaxYcGct1l/1W83/YK1MKPaK5xmHny6j5fwrlhMPBkmW9dF8h4nzqY2oBFcX38jrHj/AF1oiijqGnanz2c8ur/6hiTdcDs8v3bW8z43IB0PuhdgxBrjiN7JacjViIHgCdB8KuHl7FC4MM6Aw+Fs5gonVbaRHSO+VJ/cFcKyP2PedLUdmfWlLiagoemx+RBpy54BFq2YPv8Aux+6dZmkTiOc22EGSDGhPlG3rrUeX7jzM33BLCmVnqNCKdeTuLjL2THbVfjqR+Z+dV3w3GCUlu4SoLA7CQDPXQTr0jyq1sZwS0bJ7NFRlUlGUQQQJEnr5zNdju7OxRd8kT+I44WrZdumw8T0FIOJxJdyzGSTP/1XvEeOPfKZ4CxpGgmBJPmflUjhHA7l9Q65chBG+Uz4+6ZFM/1HxTr9gZsjl9qb/QucTvQyerfPLA/OgXOyThX/AMv/ACFM/MnBblm9anLEMwglivurJEDeWjXx3ilXnB8uHP7xC6T4zqDPhWPHwmld/oDHbatV+yu7+x+ddhsPQVzxG3pW1pu6PQVbReYxrUVs5rwCto03Q6VriXgfEVvaGlcMWJKj4n0rTDrhdO+enu+vjTDyzZmJIE3NSdhEany3pdV6ZOGYYPZCOSoZTtAJk6AZtJIrLMl0NV3mvIYRwx8QdPhS7xvmC/jj2CyUGrxsxGoU+PjHlUS3wV1JVVzAiTkcFtSYBOhTz6+Eb0QwljFr3bVm3ZUfH6zrQXfRHqPQ5ckYEWgiRrGx3HjPhVj1XXJeHfNLMGbrHuj08TVi9lQsbj6Pnr2jf3repoHyPy+MdjrGGYlVuMcxG4VUZzEgiYWBI60c9o396fU0j23IOhg+I0o10VFvcf8AYFdty2FxCXB+C79k3oGEq3xC0sH2P49rLXVFlipK9ml5XuEgww7vczDfLmnSImky7eLHvEt66/nV0eyXDluF5luHuY5brWx3dE7EspgScy96DpKr4GclpdnJWU5wle84bQgfHQwRFEhZk0a9pvCBhuM34EJdi8vh9osn/eHoPhqdj2hE20zrhbIW9Z0/6i15exj28Wblsw6XcynwZD3fhoK64cTiUHhDfAA1rx5Yvkxuqn8wfypFr61fgojf0b/J9G8ucVXE2LV4Ar2iB8p0Ikbfz679a95m5ibCWC6KHggaz3Z6mOnT41WHIntOChLGLMZEhL28qo0S4N5gQGHkCOpc8VxgYhGB7ttlMFWDZl17wuDQ6dBtEa0GWLiHGP1F6QBheerjFjkUs0tMGNyTt4T4/rGc28YOI4ersoVkxCAxqDNu4JHhuNDQf+yM2QFiTIB/eJI2A21MaTXXjmKU4B7QB0uJ3tllW2307gJ8DrFTwtS2IxSbexYttBK/EenX9DWOs+XUHwqGcToAdx7pP5H8vjU024EyJ6r1Ejp4jzqltIucktMjX37hDCCPl61c3svsE8PwjONVtMo8cpuvk/2gVUmE4eMTiLWHJyq5JuNpItope5HgSoIHmRV3cJw/ZWhACmB7ugAAACiPugQAPAUMpJaBcHNgn2o8RWzZsljCnEIpP+JXG3XWD6A0vcNwT3mKIhdt9IEebMdBS17YucVxCLYVpe3iC0rMQqZRJ2zh2Og6ATBp+9jnFjicPcuZVCygLQQxuZZuA9CF0Ij8Z6jUJ4+VMjy47lQB4ly3cw909opAfvA7qT1AbaesHxonwvjN20FtAk2pgr72jCIBJlR1gbVYfEeHJftlHBIOsgwQdwQehqqeN2rmEuZLwIBJyvHccToQdpjddx6QSnJDitCJQcHaN0dWhTEF8mnWBmMjT8Mb7+NEl5lxFhVs4fvuSciBATJM/ACd9gOtK+Od2uIEks/eUjfM5JOnjI08Natvlrlq3hbY17S6R37pAzMZmPJQdl2Hmda7C3ejI429ipxfhGJUB8SRcMANcWAJ/wAIAyjw0+pqtef8WPs7YOurn8h+tX5zNjVtYW67LmAQgJMZidFWekkjXpvXzJzHizcxNxj0OX4KI/n8aoUPXYxY/VYMu7Vrhx3BWXAa7cAw3a37Fro962hAMGGuKCAemhNUt0NNMtePX0Pxf2OcPvAdmjYcjraMAjTdXDLPnAOus1QnGsGtrEXbdti6JddVYiCwVioMDTpQKVmsjZoFQyC7SPGu2IM90bdf4V0srt08hRmEzA4UMwB2/TrTzy1ywuMaLg+xV1DaxMCVWOsxt4fCl3gvDWZ1VBLuQoA11J29YmrS5TwFy1byslsqJKFbpY69YdFVSdZMk+WlLyajQeJRlL1dGvMPs2RLb3cKMpCyyAxMCSVJO8fdmPDwpL4OvbKDevMyzA1hD5FgAQfJgP4untFTiD4dbeEtl7RjtTbabv8AgyblPErM7EAbqfCMBeklkuW7mzZrZXNppmRlAY+e48a6HRP5UUnoduAWlUqFAjpG0Ue/tE0n8pXwJLZbRUxkJa2SfEWmWCDB1U7im7s/I/T/AOVcwcK0Ub7REm63rSNlp79oX963rSORRIoOLGrn9gNvPZxiA6l7enkbd4A/MfSqWZ+96Va3/wCn3iBGLxFvo9tG36rcC/lcNY+jUd/blw89rgcVH95aNpvVDnX1kO3+mkXCb048T4ml3hN3D4m8pxeEx9wIjNN1lLFWjNqVGd9tuzFJOFOop2HqhGVe4a4bh++9zyCj/k36VE5ht6o/+U/H3frPzohgV0bX73/aK2u4QMpB2Ig15eTJw8hyPSx4+eBRAvDMIzuQgzEDYb6ETA670Ywl+7hXzBWToVcFVYHcEECfUa1w5bXJiyD0Vh6wU/hVlYUhhBEg9M4M/CDXrrEsi5Jnnf4h4nxo95NfC4l+0VmzrB7JiDkPQ6AFgOh/XQE+bvZ+uJTNYi3eDFs2uViYzZgD5bjz0O1Cv7IQOLltVS4uqsCqsNPKJB6g703cD452ncuZRcHgZDDxH8Kly+M4K0UYM+OfpSplVYnk6/hwO2QFmbulMzLptBgFToTHT02iYzFi0rWrlu4lwggC4MkdJhoJG+wq+VeP19KUuecaAuHt2QjteuQpkMgA6xqdCRqNND1ipo4uUvU/4CniV8nb+EVpyfwV8TjbSkEW0PascvdOUgqMx3lo+Rq2ObOI/suEdx70ZU/xNoPlv8K68ucA7AElmdjALN5dB4AeFK/tZxf9xb6As59crAfr86akpz10OlkcIb7KR5i3B8zqd9qcPZbzscAse/auXG7S2IzCFtgMnTNqe6feA6aEKvMduRI6NPz0rThFiUB6k7eY/lVUUpSpkMpVGz6qwXMFm7Y7a1cV0y6EHr3YBG6mWEgwROtQcKBD3Lh+JMa7a/HT41R3LPMmIwTnKva2mP2lk6q420B9142byEggRV4cOxVnEYfPhrndAmPvJGpRgdUYQRB9R40jPga37DsOaPRH4Rwm2t83VSGI7qafZBzmuExMFjrA+HU0cv8AEltAlzGoAHUk9P62pKHPdpLaZLbyyB1EgRmCHvGSdQ3vak5TtpUTF8Tu4i2uIe2iorG2GUnU6kggkkQViTHvdd6ljJRdG5ZxUfSOPEODXMUIxBC25kW03J6Z7n6KPj1r515nUHGYoquQdtcyqNIAY5fmIPxq3ucvaPC27GGILuUW652TMVDIvi5kgnZfXareZcKBi7sCAyqwEzEqFIn1B+VVSTik2uxeOndC4T415g7TlybSuShDSikldRlMgaa7Hxre3h2c5QCT5U1cvYg4Ww6X7LOLl1MgnKFLIwLkrrAKoPifGinKlowbMf7a7gw3Ym0VxBtLNwHRWZZJyGCGykNE6Fo6VUfa96B6eg/jWX8a95yxlnc+GpJ228vyrzDWI7x38K6CpUazsLUH0qVhrUsANTXtm3Ou9ErFvII6nf8Ah6U1IGxo5MMYq2FnVbgBHvT2TGR4EwR4wac+B4yXu5WI+2fYkfeMiOus+dJnIWCe5jbTKJFslnOwAylTJ6k5gI86Jch8Sa8l1yZJv3Tptq8j4QRSsi2bFe5aeCed/qP5UUWgHCbn9f0KL4/GizZuXW922jOemigsdfhSu2EVbzDxDteM3RMi0qWgR5DMw/1OR8Kbc5qoeT+INdxDXG965cZ29XYsfzq3IqrLSdC0rbZS3tDP2zev60kzVg8/cNdrrQDvSZ/Y1z8Jpa6DA1494/10qwvYZfy8Tj8Vi4B8Clz/ALKS7nBLmY9002+yrCPZ4thmYQCzIf8APbdfzIrn0ajlz7guz4zjht3y/wD7gV/+40HtPr/QqwfatwUnity4BpctWTPnDof+ApQ/sh50Wm4a4k+Vu0TOHYkDQ9ev8f41NIqGnBWjb6URtYB8q6E6f/Vef5uFJ817l3h5m1wfsAcJiR+2SdixX56D6xVocEcHulvmqt9WqssVwB1YwDvPn4g0+8r4x4V5I6MPMb6dPH0Ir2MLXBJHm5k+VsbrOAJ2VT8CPogrje4WSdwpGsqMkHxzE5vyo3gxmAOp9dak4jDysAf16Vyyb2K4NbQt8Q5payihs5cMQrKYRjlbS4OogTprIER1H8uhWvG7dAL3HzO8BQIHdVVUabkk+I9a6cz4IsLYjXtPoEuV24DhCI09fyopYMfAKPlZVJP4GnC8SJEEd4AMV2MExEdY8qqn2q8TJxaL+Fcx+PdA+AU/OrUxPDhcSD3WGqsN1bow/UbESDVI84Ye7dxNy40EkgabDKMpHlqCfjUkYKDZTLNLJVoU+JtIcTvH5T+ldeXYypKgwzAb/u/xre9wK44YQeh+v86kcD4O6OQV6jceI/lW4n69m5F6NDMOFq0GOkRvP8YqHjcfewdw3cO7W2IIJEaj8LBgQy+TTTJhuHNk0BoVzHwl2t6DWfCrbVMh2nZM45dW2MOkavKjwGVE/UgD9KF4C+3aqwa52ZYkqXOQFkylskxOg13gCiXO/D3N3D5QdDdP1tAflXe1wZvw76/MTHw2+FeZ4+GFcn27Qx3QB41aHb5l1LXlYEGRqVbx118qh4/iZxDliB3ALYYSMwUkzBMDUnaPSaZMfwLMVDyFnWPeMCYXxYxAHiaWxwS7bvvbyxbzd0AzoTuG6iP4dKb5CSil8Iq8brY3+znhqBWuBAXztrE5RlU/xM+cdKZ+a8Ey4e44hmCE5d5EdPHwj0pZ5Kxz4e41u5ItvrmjVHGisB1EaEdRT5xNZsl1QPlBOUQwgjUD8Vs+I1XeNIrz3GUtnpQlFKhB5LS2SZs21uKshSi/3bhQcrRmCkz3TEFhprqO5u9nj4ctdtIXsuJXXvITqJMGTuCPvbgztKxePWzfu3bVpgruxyjQwVCsQY0zHMcsaSNaY/7fZ8HawtliSyd8lSCq9Lckd5umbwXTfSrHgyRkk0ecsiqW9Irzl7gmdpfuoOsbn9OutOfDuTMPv2ecke8zFxqu8THpIqfw/hZHTX0P9eNFLXD4Gid7pMnyFevDHCKPNyZJyZI4ThAhKKoVVs7AAQblzy6/ZVXfsrb7A/8A+rx8rc/Was5bDgXWg62V16SpxB0Pj3h8xVdezbh728OAwIPaN9Qh/jXk5X6n+z0sSrGi0+CrQn2wYzs+E3wDBuG3bH+a4ub/AGg/CaPcDskCT6Uhe3oFrGFRQT9szH0CZZ/3VmPUkxhXfIQ+1FXPVV8ncIK3AYIq1uzNdOSltGRTXZD41w+2zGVBoT/ZVr8ArKys9jma/wBjWf8A8YqVwvhdpcRaKoARcQg/5hXlZXGoOc1YFGugsoJyqJ8pehI4Za/AKysosfQEjc8Ot/gFdhw+3A7orysoPI6QWLs4XuGW8/uDWK78OwKBiAoE71lZTI9IGfYy4G0IGlTSgrKyuBBPEMMpiR97/tat8Hh1BEAV7WU29CkgkLYika9w22SZQbn868rKWvcaaWeGW5PcFdTw23mHcG1ZWUtfchn+xhfDYJMvuitMVgUy+6OtZWVRexLQNTBqxXMM0DSSTG3iaLW8GkDujavKyhfsccMdgUgd3r51Ft8PRiGKySR1PnoB0FZWUvJ0x8OjdOH28/uipy4dQNBGh2JG8A15WUWL7WLy/cDcdw63HuCpWB4dbEQorKymtsTQaw+HWNv61qR2C6aVlZWNs5pHt9B2Tafdb8jS7wPCILbQo94f8Vrysqd+/wCypfahuw6wo9KWebcIj3EzqDC6T5kz+QrKyhOB3CeG21cQgFNfYjwrysrjj//Z"/>
          <p:cNvSpPr>
            <a:spLocks noChangeAspect="1" noChangeArrowheads="1"/>
          </p:cNvSpPr>
          <p:nvPr/>
        </p:nvSpPr>
        <p:spPr bwMode="auto">
          <a:xfrm>
            <a:off x="114300" y="-825500"/>
            <a:ext cx="267652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data:image/jpg;base64,/9j/4AAQSkZJRgABAQAAAQABAAD/2wCEAAkGBhQSERUUExQWFRUWGBcWFxcYGB0YFxcXHBgVFRgYGBcYHyYfGBkjGhgVHy8gJCcpLCwsFR8xNTAqNSYrLCkBCQoKDgwOGg8PGi0kHx8sKSkpLCwpLCwsLCwpKiwsKSwsLCksLCwsLCwsLCwsKSwsLCwsLCkpLCwpKSwsKSwpLP/AABEIALoBDwMBIgACEQEDEQH/xAAcAAABBAMBAAAAAAAAAAAAAAAGAwQFBwACCAH/xABLEAABAgMEBQcFDAkFAAMAAAABAhEAAyEEBRIxBkFRYZEHEyJxgaHRMlSxwfAUFhcjQlJicnOywuEIFSU0NVOSovEkM0NEgmOz0v/EABoBAAMBAQEBAAAAAAAAAAAAAAECAwAEBQb/xAAtEQACAgEDAwIFAwUAAAAAAAAAAQIRAxIhMRNBUQQiYXGRwfAygaEFFDNCsf/aAAwDAQACEQMRAD8Aum8LwlyJaps1QQhAdSjkBlWIH4Sbu87l9/hGcpI/Zdq+z/EmOfLHZ0qLqUEgFLj5RTUqw7SGAbN1DUCROU6KQgpHQnwj3d51L7/CPfhFu/zqX3+EUii6rOSkqtCQFEYko6WFylwCR5KQV9KvkJzKiE7yrokEfvCQcKXJIAKlEOwzCUh3dlEjJOteoxumi7PhEu/zqX3+Ee/CFYPOpff4RR/uKUlf+4haAATUvUHyQMJUU0DOKgOwJaQm3bZ1qUUzEoSFEhIWHwFb5qJfDLYAVJUTqEDqMPTiXD8INg85l9/hGfCBYPOZff4RThudBl40LyQ9KuvESoEt8lO4P0SM3OtlRIIQlTJLOpRJIdyAKEZnC4oySauHgdVh6US5ff8A2DzmX3+Ee+/6wecy+/wiokXZJCQSoqBJSVhQCEKAxnDmCfJABNcRyIYQ8wBzhJIcsTmQ9H7IDzNBWGLL19/th85l9/hHvv8ALD5yjv8ACKFmWgJzMNZtoUr6A/uPZqgrLJ9jPFFdy/5nKNd6c7VLHHwjb4QrB51L7/COeUobIdpz4xIXbcc6d5CCR87JI/8AR9UPrpbk9FukXqeUO7/Opff4RvK0+sKiybSg6ywUacIq+waCgMZy8R+alwntOZ7okBopKSXSFJoR0VnI0Iq9IT+4j5GlgyLhX9CxJ2m9iRhxWmWMWVfyp2wtZNK7LNJCJ8skB2dqbek0Vda9EEzAgGZNaWMKA6ThDlTCgLOSYSGiJT5Mw02oBrVjRWdYPWXZon08neL/AD5Fs2zSSzSlBEychKi1Ca1yyjSzaV2WZN5pE5CphySHc69myKjtujM9YR8ck4BhD4002ZFqMOoRl2XTabPaJc5PNnBl0gHDEMXY5a4KyW+31Faa5T+jLwCwX3UPp9cNFXzJEwS8Yxlxhq7jCSOtlJPaIBNFNJrRLmzE2mX0Zi8QmApIS+FJBYnogJBHbEDpBpBONuVMSlS0y8JScJSkhJJDHZk/Vsit7WJqXkuUqgetPKFYJa1IXapYUksRWh2UEV9pXyizJiZYRhTkskBSVJV80LpxSQ+WuKzvObimqU5ViLucy+s1PphXIpFajopHKPd5ytUs8fCHknTGyK8meg8fCObruTUQcXLKoIGsfQXJKvuSrKYDxhW03jLlpxrUEpp0jlUgCvWRAXdSKQw5Rb7EtMuUKrWioxKAAejhPlZKIOYNQRSGT8k3sG1p0rsstHOLny0oxFLk/KFCGzBHhEfM5SruTnbJXEn0CKOv22kunUVqyAALYaADohIcMB4QPkDM+j2aA50LZ0ceU+7R/wByV/d4Rr8Kd2eeSv7vCOZp00EnZCJPaIykY6gPKjdnnkr+7wgmkT0rSFJLpUAoHaCHB4Rx0jpBjluzbKLq5DtJp9p5xE1ZUmWAlO4AMO4CGTsIdcpH8MtX2f4kxzylEdD8ov8ADLT9n+JMc/pTEMvJ0YuDxKYUCPH23xslEKpRELLUaJRCgTG6URuEQLHNEpjMMKrISHJaGc22PlQbTn2DxgpNiuSRvNmhNTEfarxIyBEKKlmqtgcqNSBv2CN71uidLQlS5S0oJDLIDEkEhq5s57IqsdEnkb4ErEoqqEOdpqYJbv0VnTQ6gJadqsz1AZ9rRvoVdOJQKsqQZ6YomyrPz0lbCXKCsGAKxOsDWHFDkIaV6fbyLFx1e7gjbBonJlsSOcVtVl2Jy4vE0hMVr8I1pT5SAPrSyPQoQqnlQmDOWj+lY/FHDLHkfJ3RyY1wWM0YYr9HKptlJ7FKHpBiY9+ahZhaVyAJSlYQRNqSXahQKUOuF6U/A/Vh5CgR6BAhK5SpBNUKH/pJ9YhwjlDsx/mDsSfQqBokuw2uPkLrLYjMLJKX2FTE0egOcb2u6pssOpJAGuhHdAmNMrPMZKFKK3BSObUa78L0Zw++Ja36TSZa1SVz6pIBScbAsDsbXFFFabaJOfupNDpSBshMyhshoNILOf8AmR2lvTG6b1knKbL/AK0+MR3RXZ8kdpHcaZ8vLpJdvbZu8Iq28UlCiCliKNFzmaFB0kEbQQRxEVPpYkG1Th9Lq+SmOrBkb9rOTNijF6oje7JpcQd3JashnR9cAlhGUG1xS6+iOk5mHN0TiwJDa2eK75R7c1vUHJwpQznyThBITkw45nsP7tlkAAHX3P4RU+nk8m8bQPp68mwph+xGRDTrQVHN3zfX2+2cNpqWGXt1xuZp4wlMmt2cIUUbzUjNuOqNZbdUeFdaemNHoYYwuhNQNXB+2LT/AEef9y0dcVNJVtq/WGrFsfo7+XaIeJizOU2bhuq1q2S/xJjnsWkjMp7f8x0Jynfwm1vUc0fvJjnSaoJQFqS4p11yhJxtlYy0odG2kB+ierOH6Eq+dK/rAhqqxAAYkULCh2xvNnSkHpozJbpGrZ0iTiuBlOXK4HaEzMWEBBLYqKcM4Ge1zDm9LunyJQmrSkIJAcKCiMQJFKbITue3ylrZCSFBB25ODV88ondKZ6lWMJLNil6q59e/ZAilqaZZt9NSXkgLBdi54KkpUcIKiotQAOW1CmyCWyaCykyOdmKKiaBIoHrmczUNRs9cT+iN3gWRYbOWsf2mNkzyZAlgA51L7xl27YuqRzO2BmliEsuVLSEBBNEoSBhKSqp8p+kBrfDxkdNFhVgks9FytR/lrGeUNrfoouZOXMM2qnDFDhIZgAcWoa84a6SWJcqzBykpExDslQJLKYl1EUrkBnAcjRTCPQqT0RBRptJKrBPAz5g8QpJgX0LtoKU0Pd4wW6Rq5yzqlgVmS1pD5OWZ2LtGXAZFEy5E1akheIjU5JbM+mI+0BZoUnJ8jB9Z9C1JYkgrxaqJwNqcPic66MIjpnJ3NCnTMSaBw2Fi1a6w/sIFJs2ppbAjZZKiCopPRGzaQPXFgXon9gyS3/JL7+ciOuzQufLEyqCTsVlUK1jZBXbbuWq7E2cB5qVoJGJhTE/S7RBVGbZUqkBIcgdJzwaE5SEqSQwc5drH1wXWvRC1EABLNidpgq+FtdcjEdK0PtgWPiyQCl+mk0o9H3GNpRtbJDk/sqfdRoHEuZ6hDPTezveFpP0xtzwiCDQu5bRJtK1zUFKDLmAHo5kggUJOTw00suO0rtVoUiSpQVNdJCQQU4QH49sbTtRtW9gSMaRiBLEkcGiZ0XWmfapUtYzUCQagt0vVC6dH5/My0qkrCsSnGA0ybIQvohdMyVb5alS5iUpKqlCgPIVrIhVFFHIfXhPmSLwtQs+FKZeNS0/JKUh2KR2scxA3e1sE+aqYzBbFnfUNfZBTaUPa74V9CY3UUGBa9ZGGYpIo2H7oMBwSdhU21Rl2ivfB7csqAW6h0j3dlYPLgWaPsjCsMrtl04RTWnBP6xtX2hDdiYua7TlvildOmN5Wpz/zK7mivYjIhJqtf+IbrXt9vCNp82orTezcNkJTVA5e35QtCicxtWUedkLSJJILZa9e1n749JSNTbwH7qQbMJAsagnq274tn9Hfy7RFUzEDWTu2Ra36PHl2iGiEsvlQf9U2xs+a/EmOaJnOFGFlGgpnHS3Kkf2Ta/s/xJjnCcVBOJL0DnZueGpPklOck0o9x7ZMagCpSqKT0Tr3x5Ou3FOJLkFRpq8l/TG1kXiS7vQcXPfDmck86nrbigxz5ai9jpwOUk0+bHl3SgmaijfF1pr6Xqh/fN/4ns3N5KR032FKsu6GF3JadK1vLI4PDW9i14EOc0HOlUIOTeuJR3n+33OmX+Lfz9i3dHk4bMs7JSy3UgmB+23oqTY5dpKXEwgYAWKcQUoFznk2WuCe5ZfxChtlqH9pEBWlB/Ykqp6K5IoW+cnNo6GrOW6GSeUVGJuZV/UIZX/pUm0Sub5tSTiSpyQRQ8dcCUsP858YBOJ6O1ejlC88ATFJdT4iM6UOxoVqhouyz9C5HRT1QX3wSJXOColoWsjWQACQKZsDAfocTgD9nAfnBXfSz7nmDbJtH/10goDBCdpvLS7ypmzV4xorTVAzlTQMnZPjAJIvITVJThV0mZ1U4NujxN5GY4IWBRulnlXIMxIhXsHag/s+k8sjEELYl6gdW3bEpLvWWmzG0KSvDiwsGKq0BZ8nG2K/kTPi6KpQO/ac9ucSM2+UC7ZstSl4jOSpOE1CQM9iQTTeTEYz91MzfBNDTmT82bTPoZa9sKI0yklHOBM3AFYcXN9HExUzvmzmK2Nq6CSSrpO4cB2YVYVjeSV4AnnFJlllFGLokgEOQzOxNYu6S3A5FnWLSaVOUEICyVBXyWDBJLuTuha8dJZKZy0OrEksqhzAr1wC6L21MmeVqJV0VpFXDqDBocX0sS7XaVKfDzyjnsd24ZQupadgxabCdWlUhNVKpq6Pt7CPZGk8iatKEKJUosOgpiTlVmaAq8VJmc1hqkrLPrrV3rtjbQyzgW2WdhUf7VQY7hlsyxbytdlmGZJVMRziULlLQThJASaHKg2gxVV+LBtCzTMfdAgrtct7Re6jqTMA3OCIDr3khE5SAGAIHcIaRoi92LSCagVYb8oObm6oArtqcnrrGyD65A7dXhChYYXds3RRunix+srX9sv0xeN2KihdNp37StdMp8z7xiseCUiOXdajRlc42LCz9He1QesQnZrN0mJqch6i8SNjvch6JfDhrrDE+gENvAhjOk1cazwhpcCj5FnIQQwJVRJGx0693SpEVJlKJYZnVwHZmKxOJtWQyao1sc6RvLtWJwWfb+fZHL1GuwXuDloSyiDmKRbf6OvlT4rO9ZACgsFnz69vCLN/R3PTnx0QdqwFmcpsnHdVrSCA8vM5eUmOc7RZzhIGronU/RNeqh4x0np+trutJ2I/EmOeZNpw43SVFT1DZ18YfemRm1qj+4jYKJG8at1fXBjZrgQuzmecWNBOsYaMMm2KgRsUgugdKgKag0dIGs7RlFiy9GAAU86ttaWDdoyiWSNrf4lsUuUn3T/78wXscofEKY4vjE50bpHjGX3cUw2jn0pGBpZerhkJSrvEGcvRSUGdS6ZUTT+2kZfRTLkrlBz0CQSwNX8IjGLi7OtzThXe/t8if0emfFDelu6BC8bqmWi7DJQGWFoLFx5KySDr2wW6MJdCeqIC77zUkrdNCokVyqT64rZCrAqx6J2mUSCpCEzVYFA4nKCtJr0CwxYXIhnb7iUlSphBZKg6nJScQH0WSa5EvFiz7Y6grczNnWIa/MIs01gBiCXDUotG2uQHAQWzRVD/AEUSMKRltglvhJUhKR8pM5I7UAD0wN6IA4EwQX+oiXLKXxArbWHIDONmfCEvYLVsrizcn9oQtKzhODUNee05x6rRBQNVIJGp2yYl61/OJq02y1FBQMRBBBZKASDQglyQ4OqIlN32kMBLADM2Ggyo46t8JJt9h4xXdkavR5aktLKVuoGhAYMQTUioYcYUs1yLBCCoYSFOsKBGWWHWxYxMSrvnsomUQo6wpn6wRujyXdU9WaWOTFm41pvYZwri32H0w7kNO0QUwCcakpchQwVD0BBUGJw5/SEPZGhoKQStyPk0BLZMpKyNQESNl0cmFZlKmIRhwqPlKUysiQEsNeZA6oKbm0FlSRzi1GdnmQZaSHxEhNP6iW3xtGSXIGsVXYESdBi4IJDVwviJardHV4ROXpydT586bM8lExSlA4kmhJZ0kjOhg0n3vKlhUslCQxYOnNuicIOJiTQt64f2K3ySAOdS4A8kuNuYz28dkVjjpe52RbXZANL5KpmBDzkAocsEkguQ9QaN2wtc/JbPkzhN52WpnLDECaNQkN364PxNlgkhQxUxajudJcjhDlE8pOHD1VzPt7UiqSQG23uVtbdEZyVW5ZlrULSThCUuoPtGzeIq69wvnl84GW/SG/Jo6bRaMnSQ7n/Mc9coBH6ytTfzT6BCyXcaDI266KHXFgXNM6MAF2g4oObkTvpTKJjsMbuy4eqKr0o0WlTLTaVmciWTNmkviUXKiWKQluqsWld+QHY8Bt9WaYbRNUJS1OtdQzNiLUUwMGTdbBxqLfuAGRcElIynTC+pOGlGLGlK8d0PplxJwO6kA+SVJbjBDMsM0n/ZSPrKl7dYBO+NZ+jqpgZSU0dukaf0iE97K1j+AJTLuUGIwq1uC4egq2WqPUWMp1pTuxD/ADtiTvK4RZ084ouxCcKQoEg0oVHU2eGMsE6yTKc1PSST0jiWCc64Bu2RnFrknpxvggLyu1SkJwdJRIYA7c4sP9HdLLtAOYpDOTIlkEJlS6sQrpnWNpIyehDxI8gSWn2ofSVu1mK4uKJZIpcFp6bWLnrBPlgtiQz7KpMU9K0BV/NTwMXTpMWss36vrEV5LnbxFHJoi8cZ/qREWXQUAjFMBGsBJB7C5bhDrSDSuz2M4VKK5rOJSACqtQVFmQOuu6JZNp3iKX0vC0W+eokhRmYknWxJwtuYDshW2+R4Y4w4Qe3FyjGYFc6nCXLJSH6J8l3zLa6DdDi16QyLQlRJUiZgUkJOs1YUfWQNWY2xUwmqKmBOZfftO+CWxTZciWFqdlUThUCSWDu1E6n111xzzco8HfjhilzsW7oteSBLSSoZDXDZVnluWIetCR/kRXMnTrmSDKUVEsSk9INsKiBWoyG2sPfhOK04VSZanzDqZvF4aM3VyVE5YLlWPcLZlgmkkomSQNTgmGN+WOcLPMxKkFIAPRxYmxJNKtnEKvSZKh0OcRl0ThWOx6xKT1zJtlWoCWpOEhRSogpyPknXuhlOMtkzZPS5sS1SjsSmiI6AME15yAtCRsPqPhAzooWRE9a5uSc2r6YaJzsjzdg1nuHhGybsTqA4flCNnthX5Bkq2son1Q9SFa8PYDFKFsxNgEKJsH0oTTMANVJ9fphUzBtEYU99xb49FlOowmJns8bJm9Y/9RjELeuhKZ87nVTFBWEJYAMwfaM6w+u3RsSVBSVlxlkNRHriQCgfld8Yn60DQuQ6mLJkq+dGcwXenr4xoE/SjG2KhqBYuJJGyKX0wT/rrR9or1RcCjvin9KK2yf9or0wk+B4ciV2DpQd3UPJNG1jblAPdcusHd1SujEijCe7E1hefYnJOHMnZCV3iMmTC56QNTsi0CUhBd2pOaBCSrFu74cFZy9u6NJiuqHEGK7pSS7V640/VYGT8YeqXCEzsgUGxqq7XOZ4/nETyEhrTbB9Nf3jE4c/y/OIPkK/ebZ9ov7xggLO04n4LBaFbEP3iKOXpkEmLq5R/wCGWr7P8SY5htqCDE5cjxDaXp8NkDml+k4tWAJSBhcFRAxdQU/k622h4Hysx4z6oA45swDPr19euNbao5ZDIcB+UKWKz1ha22IjMUYkbDl4d8J3K/60iNky2DmHkmbgrl7UEI2G2KlqK0EghnBqFAmoI1jwjFzMalFgB80UHYILjb3HhkcVUeSRTfygeiUk7dQ6mqT7NExZr3tBBBmYQsAKxFKAoagQTiOeyBBdsbKg4P17okLFasKgWq1HyS4zYNXxhNCirSGWSeSWm9u4Uq0vnWdLJKXB1hw2ujA7In7j0rVPRjWCKkHAzPTIK1McngXsFyc90lim1XqSGAET1hsYR0JYoNQFO2jRyzzOtuTqj6eF78BPdooVSkhQeoBwEdcsnDwJeHfu8OxdJ2K6J7HZ+yB677bMS6pSss2Yu24EvBBdWk0mf8XNUhK9hUkBXYcjuMdGH1Gr2y5OPP6XTcoboWd8wk9YBhVGEUAA6qQ7NzoZ0Ol69EuOBccGiBvq+pdkWlE6ajEoYgMCgcLs5YKAcvmRkY67Xc49L7EpgDNn21jE2ROw8TETYtIJE3yJiSdgI9ESUqck5KeDswNNDhElsj7dsYpahqp7b4155tcKImP+UajHqVDb649VKJyjCQc41TJTqp1RjGwQRqftPoipNJP3uf8Aar+9FsqB1GKj0gJ91z3/AJi+OIxPJwPDk3usH26xB7d46GbUEAl16oOLtT0AfTEijCW7SAw1/wCYSmWIOTrcwvYk5QzXOU5qCK7QYtAlI1MnDrhGZNZulxMKGfuPYfzhA68Rp1ety8OIeTJxGQcdR/xCabQDmoDcS0azbIk/LUOogegQmbBQjnFH6zKjGHDVz2bYhuQr95tn2i/vGHQsCwQyxwI+6Q0NOQgf6i1/XV94xjFk8og/Zlq+z/EmOa7dKjpTlDP7NtP2f4kxzlaxCSKRIYiPI3m0MJkwo4vKmNEj7vGA4gVDYM+sRDYoUlz4wLEbQhIyqCzHIkbxqNOotQwmFMKa3f0D23wpPklSnoOrKMlWfi44AvBtUanYmmzh3JoKt3AGHl0W6UmYFTkrKHzS1DtII6Q3OO3KErTLZJbW5MIy1kunU2XCA6kMm4VXIfTrGuannbNOE6X80UUncU7d1DuhjKv0y1Eqo2rEol9gB8k9UDNitS5K1LlLKFBssjtBGRG4xK3xeqbRLSspAmtUjWRQ9lOyOZ4kvkdccjlzyZb9Jp01wCUIOaQpVevETTcGEe3Fd6p8zCKJFVq2DxOr8ogxOeJdd7+57OJUssuZ0lq1h9XWzDtMNKNKo8lI5KWp8BJfelKZSRKs6ljAAgsohAagYfKLMDllnEZZVzbSrEpIUTTHMGJRGQZ6nvgfmWhAAIqBkPF4VVf0xqrKQfkpo/W1T2mGjCSVL+TlnkTdv+A5s2jSQxWUSztpL9JET93WuVL6MydKmJ2lYTMHUsHpdSn6xFQC9Vam7axK2e+SEBYSM2dJwqSR1uCK7oKxad3ISWZyVKN/nxLinWdLAy57g1AUlSh/UhJHdA/K0ysoWpCloBBIKsDoVvCgmo3loA06YWj5E6Y2vExb016jDGXbEIFEAn5xqfb2rFdWnknDHLI/aq+Zc9hvCWsPKVKWPoEHiEw5NrVkU+3ZFKy9IFayS2vPhicd0Stj00npYJWepXSHfQcIn1q5OuPoZzdR3LXTeEVZfhxWmef/AJF/eMEtg0kXNAxAORnTD3xDX9YE1mJNVKOMan2g7yf8QnWU+w8v6fmxJtrgRuoVaDy609EQE3Mmo7IPLrllhDLk4pE/ZcuJiPW2yJAUSeqIkqi8CUjybJSqhGcNhZgnINC5XGjw4ojMG4QgpO4jth2pUILMAw1VZgWBy2e1Ibcg4/1Fr+ur7xh8sVDEjq8IY8g/7xa/rq+8YxiyuUIfs20/Z/iTHPE+XHRHKB/DrT9T8SY5/mpicikSBtktoayU4iztR4lbZJeIwyClTiFGPFyDCRQ1YVJMJrlk64wdjFrjUTo8MqPUyhBSRmxwqe6C+ww0lnW1G73EPJKU7I8tNhZ1S8j5Sc+0eEZbGb4YzmTiyhtb0CNTaCEADf6YxSqEjbn2AERogVT2waRm3e35ua84fYRsCSXU/WYe4gaj0Q3tgyaApb1Q08bUbuzaUij57PGG809I9cPUZsA7ADcOs9keTbM5ckdg/OKU7+By6opbvcYgw+loOFiWTs1mNEoAyjapMJKSR1YsMpbvZCwmpZgI0KzGJlxilpER5O1OEEYiWS5GrPq2w/sllVhxfJdn31PqPCI+VPYmlCG9MStkt4EjmykvjSp3oQHp1wmSEqLen9UlKo8hDd9hXRQmYcshE1ZbjTNSp5ijQjIeVl3H0QN3ZeqgGAT2v4wRWS2zkg4QCTUM3bTjHClK+T2cizSj7mlfyG9gsZRMwnUwpkcmI6xBlItsuUAFzEIJoMSgl9WswMKu+fMUFpCJatYUqhILhsLsanOnVDG9dGrXPUVHAX+mOEduukmfPP00VkcZSVIsw2xJlqKSFUNUlxxECEq+qVDa4EBotbJdUy1DfLWPwqeE1rtcs/GJmda0FuLeuKRzpcolL0t/pkmHsu8wdcOE2kGICxXYtaASpKS2KpIHGvfHhlTEbW2g4k8QSItDLGatHJPFKDphAZsaKXENLtitoMLC0nXFSY/1wz5CP3i1/XV94x6mfURryDfvFr+ur7xgGLN0/wD4dafqfiTFBTBF+coH8OtP1PxJig1xOQ8RlOTDCdLiSnCI+cIQoMlIjQwsuE1QQiZjQQoRGpgisxJh1JmmGrx6FxjCtssOIEozzKdu8b4iklm3HwiXlTYy12MTASKK7j1798FMzXcapQw4n0RnNYikb4bIWpJwkbt8O7P5XGEkmmdMZKUKN1FoRWuF7UadsN0jXBeRtCYsEMfue7MSmNytoSVNhFR74VRspKb5YqZhVRNN8IKoSDmI9lpc7APRDqVZsRxq15D1mKWonNTmJSEqVkOMSV3WBa1pQ6Q52lvRWNETinItBPovbZEyYlM5ARNfoTE9AKPzVgdF9havXnDJklWx0Y8cE9x3+qUyEpIGI1BUoOcQ7hRu+NhblA59kTV8XOpUs80XLvhNHIfI6jWAW02paVFKnSoUIMcWO3yehPJqXIVy73ozw4lXwdsBHu/r40jdN4kaz21EdFHKywJV774eyb33xXku9Trfsh7Z73IpiJ2a4G4tIP8A3SlYZQBB2+MILueUS6SpB3Fx3174Ek3vXWIfyL5Io9DvgbGprhk7LuQfKwr3h0K4jPteNZ2jxYmWt/or/wD0nwhlIvxtfrh7KvYHd2xWORxJTx6tyPnWObLIxII3jpDinLthbkE/37V9dX3jEmLWlRY+3bEdyE/vNs+uv7xjphk1nLOGksvlA/htp+p+JMUAvrMX/wAoP8NtP2f4kxQChGkCI2mAexJhnOTuh+sQ1mphB0MFKhJRhwtMIqEEYTMaGFTGhjAE2jGjZo8MEB6kw5lKhrG6FtGCh5MsyVs9CMj7ZiG6pbGtD6YUlzIXUAQx4wjQ8XQymBw0NpUolxkIeTJZFDGiBC3RaxI2QDfDeehg41F4fvGsyWDBTFlG0NUFKiAPlGo6qmHphpLk4FPDoF40gQTXJjR4C0ZGPCUULPu69wqQha1AdBJUSWqwcl4GNJLfInjoqHOJyLEAjYSzQOzbWpaQPkgBh2Qi0RWKnZV5PBISrhtC04pcszBrKFJW3XhJIhCfZZkukyWtH1klPpEJWS2LlKC5alIUNaS3HaN0Gdz8oYUMFqSGNMYDj/0j1jhFHfYnqA9M2NhOMHN4aHWe0J5yzqCXqCkug9mrsgOvK5psgtMTTUrNJ6jCppjGiLRvheRbCDsO1/XEalJJAFSaAd0PkXfNClJwqJTmB0jrdgM8i7OzF2hqA3RJyLYW2eiHMq3NnQxDizzEkBaCnEWTiGAEjMBSmS/bGk6ZaahFnmLAbpBKljIHNDjIjXrgrG3wK8kY8hTIvYhq7NsTXIGp59qO1SvSYrBdotgBJlzAE1J5osNZctSm2LK/R3U67QTrrF8cHHk5cuRTqi5L+ukWmzzJJUUiYnCVAORUHI9Uc96S3HarPaFypUhU1CTRbEP2COkzCZljYOEVqyN0ctGyW7zRXfCa7vtx/wCqrvjqnmhsHCM5obBwjaUbUzlBdy20/wDVV3wmbgtvmquBjrPmhsHCM5obBwjaUHUzks6P23zZfAx573bb5svgY615obBwjOaGwcI1IGpnJPvctvmy+Bjz3t23zZfAx1vzQ2DhGc0Ng4RqQdTOSPe1bfNl8DGe9q2+bL4GOt+aGwcIzmhsHCNSNqZyUNHbb5svgYUTclt82X3x1jzQ2DhGc0Ng4RqRtTOUVXNbSGNlV3wh73bb5svgY615obBwjOaGwcIGlB1yXc5L971t82XwMe+9+2+bL4GOs+aGwcIzmhsHCNoj4N1JeTkv3vW3zZfAx4NHLZ5svvjrXmhsHCM5obBwjaEbqS8nJfvetvmy+BjxWjlt82XwMda80Ng4RnNDYOEbRE3Ul5OS/e9bfNl98Z73rb5svvjrTmhsHCM5obBwjaI+A9SXk5K97tt82XwMee9y2+bL4GOtuaGwcIzmhsHCNoj4B1JeTla67JeVnVilSZidoYlKutORghm39blBl3eFUq5U3Bo6I5obBwjOaGwcIV44vsHqS8nKltue1KVil2JUrckqIfc+UYixXkkuJc4EkEspQchtjbBwEdV80Ng4RnNDYOEMoJG6kvJyZbLnvKaXUicdgdWEUwsBq6NOqFJV33qlQU1odIIDqUWcEUrqeOr+aGwcIzmhsHCGJnJirnvIggonkF3GJTFxhLgGrim+LR5BrknSFTjNlqQ+ThouLmhsHCPUoAyDRjH/2Q=="/>
          <p:cNvSpPr>
            <a:spLocks noChangeAspect="1" noChangeArrowheads="1"/>
          </p:cNvSpPr>
          <p:nvPr/>
        </p:nvSpPr>
        <p:spPr bwMode="auto">
          <a:xfrm>
            <a:off x="114300" y="-857250"/>
            <a:ext cx="2581275" cy="1771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Picture 8" descr="UAS photos 0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99781" y="1676400"/>
            <a:ext cx="5030912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681&quot;&gt;&lt;property id=&quot;20148&quot; value=&quot;5&quot;/&gt;&lt;property id=&quot;20300&quot; value=&quot;Slide 1 - &amp;quot;University of Alaska Southeast&amp;quot;&quot;/&gt;&lt;property id=&quot;20307&quot; value=&quot;287&quot;/&gt;&lt;/object&gt;&lt;object type=&quot;3&quot; unique_id=&quot;10686&quot;&gt;&lt;property id=&quot;20148&quot; value=&quot;5&quot;/&gt;&lt;property id=&quot;20300&quot; value=&quot;Slide 22 - &amp;quot;University of Alaska Southeast&amp;quot;&quot;/&gt;&lt;property id=&quot;20307&quot; value=&quot;296&quot;/&gt;&lt;/object&gt;&lt;object type=&quot;3&quot; unique_id=&quot;10690&quot;&gt;&lt;property id=&quot;20148&quot; value=&quot;5&quot;/&gt;&lt;property id=&quot;20300&quot; value=&quot;Slide 2 - &amp;quot;University of Alaska Southeast&amp;quot;&quot;/&gt;&lt;property id=&quot;20307&quot; value=&quot;299&quot;/&gt;&lt;/object&gt;&lt;object type=&quot;3&quot; unique_id=&quot;10699&quot;&gt;&lt;property id=&quot;20148&quot; value=&quot;5&quot;/&gt;&lt;property id=&quot;20300&quot; value=&quot;Slide 16 - &amp;quot;University of Alaska Southeast&amp;quot;&quot;/&gt;&lt;property id=&quot;20307&quot; value=&quot;308&quot;/&gt;&lt;/object&gt;&lt;object type=&quot;3&quot; unique_id=&quot;10926&quot;&gt;&lt;property id=&quot;20148&quot; value=&quot;5&quot;/&gt;&lt;property id=&quot;20300&quot; value=&quot;Slide 26 - &amp;quot;University of Alaska Southeast&amp;quot;&quot;/&gt;&lt;property id=&quot;20307&quot; value=&quot;315&quot;/&gt;&lt;/object&gt;&lt;object type=&quot;3&quot; unique_id=&quot;11186&quot;&gt;&lt;property id=&quot;20148&quot; value=&quot;5&quot;/&gt;&lt;property id=&quot;20300&quot; value=&quot;Slide 25 - &amp;quot;University of Alaska Southeast&amp;quot;&quot;/&gt;&lt;property id=&quot;20307&quot; value=&quot;319&quot;/&gt;&lt;/object&gt;&lt;object type=&quot;3&quot; unique_id=&quot;11371&quot;&gt;&lt;property id=&quot;20148&quot; value=&quot;5&quot;/&gt;&lt;property id=&quot;20300&quot; value=&quot;Slide 3 - &amp;quot;University of Alaska Southeast&amp;quot;&quot;/&gt;&lt;property id=&quot;20307&quot; value=&quot;320&quot;/&gt;&lt;/object&gt;&lt;object type=&quot;3&quot; unique_id=&quot;11372&quot;&gt;&lt;property id=&quot;20148&quot; value=&quot;5&quot;/&gt;&lt;property id=&quot;20300&quot; value=&quot;Slide 4 - &amp;quot;University of Alaska Southeast&amp;quot;&quot;/&gt;&lt;property id=&quot;20307&quot; value=&quot;321&quot;/&gt;&lt;/object&gt;&lt;object type=&quot;3&quot; unique_id=&quot;11454&quot;&gt;&lt;property id=&quot;20148&quot; value=&quot;5&quot;/&gt;&lt;property id=&quot;20300&quot; value=&quot;Slide 5 - &amp;quot;University of Alaska Southeast&amp;quot;&quot;/&gt;&lt;property id=&quot;20307&quot; value=&quot;323&quot;/&gt;&lt;/object&gt;&lt;object type=&quot;3&quot; unique_id=&quot;11617&quot;&gt;&lt;property id=&quot;20148&quot; value=&quot;5&quot;/&gt;&lt;property id=&quot;20300&quot; value=&quot;Slide 6 - &amp;quot;University of Alaska Southeast&amp;quot;&quot;/&gt;&lt;property id=&quot;20307&quot; value=&quot;325&quot;/&gt;&lt;/object&gt;&lt;object type=&quot;3&quot; unique_id=&quot;11618&quot;&gt;&lt;property id=&quot;20148&quot; value=&quot;5&quot;/&gt;&lt;property id=&quot;20300&quot; value=&quot;Slide 7 - &amp;quot;University of Alaska Southeast&amp;quot;&quot;/&gt;&lt;property id=&quot;20307&quot; value=&quot;326&quot;/&gt;&lt;/object&gt;&lt;object type=&quot;3&quot; unique_id=&quot;11824&quot;&gt;&lt;property id=&quot;20148&quot; value=&quot;5&quot;/&gt;&lt;property id=&quot;20300&quot; value=&quot;Slide 8 - &amp;quot;University of Alaska Southeast&amp;quot;&quot;/&gt;&lt;property id=&quot;20307&quot; value=&quot;327&quot;/&gt;&lt;/object&gt;&lt;object type=&quot;3&quot; unique_id=&quot;11825&quot;&gt;&lt;property id=&quot;20148&quot; value=&quot;5&quot;/&gt;&lt;property id=&quot;20300&quot; value=&quot;Slide 9 - &amp;quot;University of Alaska Southeast&amp;quot;&quot;/&gt;&lt;property id=&quot;20307&quot; value=&quot;328&quot;/&gt;&lt;/object&gt;&lt;object type=&quot;3&quot; unique_id=&quot;11826&quot;&gt;&lt;property id=&quot;20148&quot; value=&quot;5&quot;/&gt;&lt;property id=&quot;20300&quot; value=&quot;Slide 10 - &amp;quot;University of Alaska Southeast&amp;quot;&quot;/&gt;&lt;property id=&quot;20307&quot; value=&quot;329&quot;/&gt;&lt;/object&gt;&lt;object type=&quot;3&quot; unique_id=&quot;11827&quot;&gt;&lt;property id=&quot;20148&quot; value=&quot;5&quot;/&gt;&lt;property id=&quot;20300&quot; value=&quot;Slide 11 - &amp;quot;University of Alaska Southeast&amp;quot;&quot;/&gt;&lt;property id=&quot;20307&quot; value=&quot;330&quot;/&gt;&lt;/object&gt;&lt;object type=&quot;3&quot; unique_id=&quot;11828&quot;&gt;&lt;property id=&quot;20148&quot; value=&quot;5&quot;/&gt;&lt;property id=&quot;20300&quot; value=&quot;Slide 12 - &amp;quot;University of Alaska Southeast&amp;quot;&quot;/&gt;&lt;property id=&quot;20307&quot; value=&quot;331&quot;/&gt;&lt;/object&gt;&lt;object type=&quot;3&quot; unique_id=&quot;11829&quot;&gt;&lt;property id=&quot;20148&quot; value=&quot;5&quot;/&gt;&lt;property id=&quot;20300&quot; value=&quot;Slide 13 - &amp;quot;University of Alaska Southeast&amp;quot;&quot;/&gt;&lt;property id=&quot;20307&quot; value=&quot;332&quot;/&gt;&lt;/object&gt;&lt;object type=&quot;3&quot; unique_id=&quot;11830&quot;&gt;&lt;property id=&quot;20148&quot; value=&quot;5&quot;/&gt;&lt;property id=&quot;20300&quot; value=&quot;Slide 14 - &amp;quot;University of Alaska Southeast&amp;quot;&quot;/&gt;&lt;property id=&quot;20307&quot; value=&quot;333&quot;/&gt;&lt;/object&gt;&lt;object type=&quot;3&quot; unique_id=&quot;12046&quot;&gt;&lt;property id=&quot;20148&quot; value=&quot;5&quot;/&gt;&lt;property id=&quot;20300&quot; value=&quot;Slide 23 - &amp;quot;University of Alaska Southeast&amp;quot;&quot;/&gt;&lt;property id=&quot;20307&quot; value=&quot;335&quot;/&gt;&lt;/object&gt;&lt;object type=&quot;3&quot; unique_id=&quot;12047&quot;&gt;&lt;property id=&quot;20148&quot; value=&quot;5&quot;/&gt;&lt;property id=&quot;20300&quot; value=&quot;Slide 24 - &amp;quot;University of Alaska Southeast&amp;quot;&quot;/&gt;&lt;property id=&quot;20307&quot; value=&quot;336&quot;/&gt;&lt;/object&gt;&lt;object type=&quot;3&quot; unique_id=&quot;12402&quot;&gt;&lt;property id=&quot;20148&quot; value=&quot;5&quot;/&gt;&lt;property id=&quot;20300&quot; value=&quot;Slide 17 - &amp;quot;University of Alaska Southeast&amp;quot;&quot;/&gt;&lt;property id=&quot;20307&quot; value=&quot;337&quot;/&gt;&lt;/object&gt;&lt;object type=&quot;3&quot; unique_id=&quot;12403&quot;&gt;&lt;property id=&quot;20148&quot; value=&quot;5&quot;/&gt;&lt;property id=&quot;20300&quot; value=&quot;Slide 19 - &amp;quot;University of Alaska Southeast&amp;quot;&quot;/&gt;&lt;property id=&quot;20307&quot; value=&quot;338&quot;/&gt;&lt;/object&gt;&lt;object type=&quot;3&quot; unique_id=&quot;12404&quot;&gt;&lt;property id=&quot;20148&quot; value=&quot;5&quot;/&gt;&lt;property id=&quot;20300&quot; value=&quot;Slide 18 - &amp;quot;University of Alaska Southeast&amp;quot;&quot;/&gt;&lt;property id=&quot;20307&quot; value=&quot;339&quot;/&gt;&lt;/object&gt;&lt;object type=&quot;3&quot; unique_id=&quot;12405&quot;&gt;&lt;property id=&quot;20148&quot; value=&quot;5&quot;/&gt;&lt;property id=&quot;20300&quot; value=&quot;Slide 20 - &amp;quot;University of Alaska Southeast&amp;quot;&quot;/&gt;&lt;property id=&quot;20307&quot; value=&quot;340&quot;/&gt;&lt;/object&gt;&lt;object type=&quot;3&quot; unique_id=&quot;12406&quot;&gt;&lt;property id=&quot;20148&quot; value=&quot;5&quot;/&gt;&lt;property id=&quot;20300&quot; value=&quot;Slide 21 - &amp;quot;University of Alaska Southeast&amp;quot;&quot;/&gt;&lt;property id=&quot;20307&quot; value=&quot;341&quot;/&gt;&lt;/object&gt;&lt;object type=&quot;3&quot; unique_id=&quot;13283&quot;&gt;&lt;property id=&quot;20148&quot; value=&quot;5&quot;/&gt;&lt;property id=&quot;20300&quot; value=&quot;Slide 41 - &amp;quot;University of Alaska Southeast&amp;quot;&quot;/&gt;&lt;property id=&quot;20307&quot; value=&quot;347&quot;/&gt;&lt;/object&gt;&lt;object type=&quot;3&quot; unique_id=&quot;13284&quot;&gt;&lt;property id=&quot;20148&quot; value=&quot;5&quot;/&gt;&lt;property id=&quot;20300&quot; value=&quot;Slide 27 - &amp;quot;University of Alaska Southeast&amp;quot;&quot;/&gt;&lt;property id=&quot;20307&quot; value=&quot;344&quot;/&gt;&lt;/object&gt;&lt;object type=&quot;3&quot; unique_id=&quot;13285&quot;&gt;&lt;property id=&quot;20148&quot; value=&quot;5&quot;/&gt;&lt;property id=&quot;20300&quot; value=&quot;Slide 42&quot;/&gt;&lt;property id=&quot;20307&quot; value=&quot;348&quot;/&gt;&lt;/object&gt;&lt;object type=&quot;3&quot; unique_id=&quot;13286&quot;&gt;&lt;property id=&quot;20148&quot; value=&quot;5&quot;/&gt;&lt;property id=&quot;20300&quot; value=&quot;Slide 43&quot;/&gt;&lt;property id=&quot;20307&quot; value=&quot;349&quot;/&gt;&lt;/object&gt;&lt;object type=&quot;3&quot; unique_id=&quot;13287&quot;&gt;&lt;property id=&quot;20148&quot; value=&quot;5&quot;/&gt;&lt;property id=&quot;20300&quot; value=&quot;Slide 44&quot;/&gt;&lt;property id=&quot;20307&quot; value=&quot;350&quot;/&gt;&lt;/object&gt;&lt;object type=&quot;3&quot; unique_id=&quot;13288&quot;&gt;&lt;property id=&quot;20148&quot; value=&quot;5&quot;/&gt;&lt;property id=&quot;20300&quot; value=&quot;Slide 45&quot;/&gt;&lt;property id=&quot;20307&quot; value=&quot;351&quot;/&gt;&lt;/object&gt;&lt;object type=&quot;3&quot; unique_id=&quot;13289&quot;&gt;&lt;property id=&quot;20148&quot; value=&quot;5&quot;/&gt;&lt;property id=&quot;20300&quot; value=&quot;Slide 46&quot;/&gt;&lt;property id=&quot;20307&quot; value=&quot;352&quot;/&gt;&lt;/object&gt;&lt;object type=&quot;3&quot; unique_id=&quot;13290&quot;&gt;&lt;property id=&quot;20148&quot; value=&quot;5&quot;/&gt;&lt;property id=&quot;20300&quot; value=&quot;Slide 47&quot;/&gt;&lt;property id=&quot;20307&quot; value=&quot;353&quot;/&gt;&lt;/object&gt;&lt;object type=&quot;3&quot; unique_id=&quot;13291&quot;&gt;&lt;property id=&quot;20148&quot; value=&quot;5&quot;/&gt;&lt;property id=&quot;20300&quot; value=&quot;Slide 48&quot;/&gt;&lt;property id=&quot;20307&quot; value=&quot;354&quot;/&gt;&lt;/object&gt;&lt;object type=&quot;3&quot; unique_id=&quot;13292&quot;&gt;&lt;property id=&quot;20148&quot; value=&quot;5&quot;/&gt;&lt;property id=&quot;20300&quot; value=&quot;Slide 49&quot;/&gt;&lt;property id=&quot;20307&quot; value=&quot;355&quot;/&gt;&lt;/object&gt;&lt;object type=&quot;3&quot; unique_id=&quot;13293&quot;&gt;&lt;property id=&quot;20148&quot; value=&quot;5&quot;/&gt;&lt;property id=&quot;20300&quot; value=&quot;Slide 50&quot;/&gt;&lt;property id=&quot;20307&quot; value=&quot;356&quot;/&gt;&lt;/object&gt;&lt;object type=&quot;3&quot; unique_id=&quot;13294&quot;&gt;&lt;property id=&quot;20148&quot; value=&quot;5&quot;/&gt;&lt;property id=&quot;20300&quot; value=&quot;Slide 51&quot;/&gt;&lt;property id=&quot;20307&quot; value=&quot;357&quot;/&gt;&lt;/object&gt;&lt;object type=&quot;3&quot; unique_id=&quot;13517&quot;&gt;&lt;property id=&quot;20148&quot; value=&quot;5&quot;/&gt;&lt;property id=&quot;20300&quot; value=&quot;Slide 15 - &amp;quot;University of Alaska Southeast&amp;quot;&quot;/&gt;&lt;property id=&quot;20307&quot; value=&quot;360&quot;/&gt;&lt;/object&gt;&lt;object type=&quot;3&quot; unique_id=&quot;13518&quot;&gt;&lt;property id=&quot;20148&quot; value=&quot;5&quot;/&gt;&lt;property id=&quot;20300&quot; value=&quot;Slide 39 - &amp;quot;University of Alaska Southeast&amp;quot;&quot;/&gt;&lt;property id=&quot;20307&quot; value=&quot;358&quot;/&gt;&lt;/object&gt;&lt;object type=&quot;3&quot; unique_id=&quot;13982&quot;&gt;&lt;property id=&quot;20148&quot; value=&quot;5&quot;/&gt;&lt;property id=&quot;20300&quot; value=&quot;Slide 28&quot;/&gt;&lt;property id=&quot;20307&quot; value=&quot;361&quot;/&gt;&lt;/object&gt;&lt;object type=&quot;3&quot; unique_id=&quot;13983&quot;&gt;&lt;property id=&quot;20148&quot; value=&quot;5&quot;/&gt;&lt;property id=&quot;20300&quot; value=&quot;Slide 29&quot;/&gt;&lt;property id=&quot;20307&quot; value=&quot;362&quot;/&gt;&lt;/object&gt;&lt;object type=&quot;3&quot; unique_id=&quot;13984&quot;&gt;&lt;property id=&quot;20148&quot; value=&quot;5&quot;/&gt;&lt;property id=&quot;20300&quot; value=&quot;Slide 30&quot;/&gt;&lt;property id=&quot;20307&quot; value=&quot;363&quot;/&gt;&lt;/object&gt;&lt;object type=&quot;3&quot; unique_id=&quot;13985&quot;&gt;&lt;property id=&quot;20148&quot; value=&quot;5&quot;/&gt;&lt;property id=&quot;20300&quot; value=&quot;Slide 31&quot;/&gt;&lt;property id=&quot;20307&quot; value=&quot;364&quot;/&gt;&lt;/object&gt;&lt;object type=&quot;3&quot; unique_id=&quot;13986&quot;&gt;&lt;property id=&quot;20148&quot; value=&quot;5&quot;/&gt;&lt;property id=&quot;20300&quot; value=&quot;Slide 32 - &amp;quot;Village Teacher Grant&amp;quot;&quot;/&gt;&lt;property id=&quot;20307&quot; value=&quot;365&quot;/&gt;&lt;/object&gt;&lt;object type=&quot;3&quot; unique_id=&quot;13987&quot;&gt;&lt;property id=&quot;20148&quot; value=&quot;5&quot;/&gt;&lt;property id=&quot;20300&quot; value=&quot;Slide 33 - &amp;quot;Village Teacher Grant Awards&amp;quot;&quot;/&gt;&lt;property id=&quot;20307&quot; value=&quot;366&quot;/&gt;&lt;/object&gt;&lt;object type=&quot;3&quot; unique_id=&quot;13988&quot;&gt;&lt;property id=&quot;20148&quot; value=&quot;5&quot;/&gt;&lt;property id=&quot;20300&quot; value=&quot;Slide 34&quot;/&gt;&lt;property id=&quot;20307&quot; value=&quot;367&quot;/&gt;&lt;/object&gt;&lt;object type=&quot;3&quot; unique_id=&quot;13989&quot;&gt;&lt;property id=&quot;20148&quot; value=&quot;5&quot;/&gt;&lt;property id=&quot;20300&quot; value=&quot;Slide 35 - &amp;quot;Current Student Summary&amp;quot;&quot;/&gt;&lt;property id=&quot;20307&quot; value=&quot;368&quot;/&gt;&lt;/object&gt;&lt;object type=&quot;3&quot; unique_id=&quot;13990&quot;&gt;&lt;property id=&quot;20148&quot; value=&quot;5&quot;/&gt;&lt;property id=&quot;20300&quot; value=&quot;Slide 36&quot;/&gt;&lt;property id=&quot;20307&quot; value=&quot;369&quot;/&gt;&lt;/object&gt;&lt;object type=&quot;3&quot; unique_id=&quot;13991&quot;&gt;&lt;property id=&quot;20148&quot; value=&quot;5&quot;/&gt;&lt;property id=&quot;20300&quot; value=&quot;Slide 37&quot;/&gt;&lt;property id=&quot;20307&quot; value=&quot;370&quot;/&gt;&lt;/object&gt;&lt;object type=&quot;3&quot; unique_id=&quot;13992&quot;&gt;&lt;property id=&quot;20148&quot; value=&quot;5&quot;/&gt;&lt;property id=&quot;20300&quot; value=&quot;Slide 38&quot;/&gt;&lt;property id=&quot;20307&quot; value=&quot;371&quot;/&gt;&lt;/object&gt;&lt;object type=&quot;3&quot; unique_id=&quot;14901&quot;&gt;&lt;property id=&quot;20148&quot; value=&quot;5&quot;/&gt;&lt;property id=&quot;20300&quot; value=&quot;Slide 40 - &amp;quot;University of Alaska Southeast&amp;quot;&quot;/&gt;&lt;property id=&quot;20307&quot; value=&quot;380&quot;/&gt;&lt;/object&gt;&lt;object type=&quot;3&quot; unique_id=&quot;15114&quot;&gt;&lt;property id=&quot;20148&quot; value=&quot;5&quot;/&gt;&lt;property id=&quot;20300&quot; value=&quot;Slide 52 - &amp;quot;University of Alaska Southeast&amp;quot;&quot;/&gt;&lt;property id=&quot;20307&quot; value=&quot;381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1962</TotalTime>
  <Words>1221</Words>
  <Application>Microsoft Office PowerPoint</Application>
  <PresentationFormat>On-screen Show (4:3)</PresentationFormat>
  <Paragraphs>511</Paragraphs>
  <Slides>52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Flow</vt:lpstr>
      <vt:lpstr>Office Theme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University of Alaska Southeast</vt:lpstr>
      <vt:lpstr>PowerPoint Presentation</vt:lpstr>
      <vt:lpstr>PowerPoint Presentation</vt:lpstr>
      <vt:lpstr>PowerPoint Presentation</vt:lpstr>
      <vt:lpstr>PowerPoint Presentation</vt:lpstr>
      <vt:lpstr>Village Teacher Grant</vt:lpstr>
      <vt:lpstr>Village Teacher Grant Awards</vt:lpstr>
      <vt:lpstr>PowerPoint Presentation</vt:lpstr>
      <vt:lpstr>Current Student Summary</vt:lpstr>
      <vt:lpstr>PowerPoint Presentation</vt:lpstr>
      <vt:lpstr>PowerPoint Presentation</vt:lpstr>
      <vt:lpstr>PowerPoint Presentation</vt:lpstr>
      <vt:lpstr>University of Alaska Southeast</vt:lpstr>
      <vt:lpstr>University of Alaska Southeast</vt:lpstr>
      <vt:lpstr>University of Alaska Southeast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University of Alaska Southeast</vt:lpstr>
    </vt:vector>
  </TitlesOfParts>
  <Company>University of Alaska Southeast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Alaska Southeast</dc:title>
  <dc:creator>Diane Meador</dc:creator>
  <cp:lastModifiedBy>Brandi R Berg</cp:lastModifiedBy>
  <cp:revision>170</cp:revision>
  <dcterms:created xsi:type="dcterms:W3CDTF">2011-08-04T17:21:34Z</dcterms:created>
  <dcterms:modified xsi:type="dcterms:W3CDTF">2012-10-12T00:26:54Z</dcterms:modified>
</cp:coreProperties>
</file>